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3004800" cy="9753600"/>
  <p:notesSz cx="6858000" cy="9144000"/>
  <p:defaultTextStyle>
    <a:defPPr>
      <a:defRPr lang="en-US"/>
    </a:defPPr>
    <a:lvl1pPr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1pPr>
    <a:lvl2pPr marL="228600" indent="2286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2pPr>
    <a:lvl3pPr marL="457200" indent="4572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3pPr>
    <a:lvl4pPr marL="685800" indent="6858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4pPr>
    <a:lvl5pPr marL="914400" indent="914400" algn="l" defTabSz="457200" rtl="0" eaLnBrk="0" fontAlgn="base" hangingPunct="0">
      <a:spcBef>
        <a:spcPct val="0"/>
      </a:spcBef>
      <a:spcAft>
        <a:spcPct val="0"/>
      </a:spcAft>
      <a:defRPr sz="4200" kern="1200">
        <a:solidFill>
          <a:srgbClr val="FFFFFF"/>
        </a:solidFill>
        <a:latin typeface="Chalkduster" charset="0"/>
        <a:ea typeface="Chalkduster" charset="0"/>
        <a:cs typeface="Chalkduster" charset="0"/>
        <a:sym typeface="Chalkduster" charset="0"/>
      </a:defRPr>
    </a:lvl5pPr>
    <a:lvl6pPr marL="2286000" algn="l" defTabSz="914400" rtl="0" eaLnBrk="1" latinLnBrk="0" hangingPunct="1">
      <a:defRPr sz="4200" kern="1200">
        <a:solidFill>
          <a:srgbClr val="FFFFFF"/>
        </a:solidFill>
        <a:latin typeface="Chalkduster" charset="0"/>
        <a:ea typeface="Chalkduster" charset="0"/>
        <a:cs typeface="Chalkduster" charset="0"/>
        <a:sym typeface="Chalkduster" charset="0"/>
      </a:defRPr>
    </a:lvl6pPr>
    <a:lvl7pPr marL="2743200" algn="l" defTabSz="914400" rtl="0" eaLnBrk="1" latinLnBrk="0" hangingPunct="1">
      <a:defRPr sz="4200" kern="1200">
        <a:solidFill>
          <a:srgbClr val="FFFFFF"/>
        </a:solidFill>
        <a:latin typeface="Chalkduster" charset="0"/>
        <a:ea typeface="Chalkduster" charset="0"/>
        <a:cs typeface="Chalkduster" charset="0"/>
        <a:sym typeface="Chalkduster" charset="0"/>
      </a:defRPr>
    </a:lvl7pPr>
    <a:lvl8pPr marL="3200400" algn="l" defTabSz="914400" rtl="0" eaLnBrk="1" latinLnBrk="0" hangingPunct="1">
      <a:defRPr sz="4200" kern="1200">
        <a:solidFill>
          <a:srgbClr val="FFFFFF"/>
        </a:solidFill>
        <a:latin typeface="Chalkduster" charset="0"/>
        <a:ea typeface="Chalkduster" charset="0"/>
        <a:cs typeface="Chalkduster" charset="0"/>
        <a:sym typeface="Chalkduster" charset="0"/>
      </a:defRPr>
    </a:lvl8pPr>
    <a:lvl9pPr marL="3657600" algn="l" defTabSz="914400" rtl="0" eaLnBrk="1" latinLnBrk="0" hangingPunct="1">
      <a:defRPr sz="4200" kern="1200">
        <a:solidFill>
          <a:srgbClr val="FFFFFF"/>
        </a:solidFill>
        <a:latin typeface="Chalkduster" charset="0"/>
        <a:ea typeface="Chalkduster" charset="0"/>
        <a:cs typeface="Chalkduster" charset="0"/>
        <a:sym typeface="Chalkduster"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016" y="5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charset="0"/>
              </a:rPr>
              <a:t>Click to edit Master text styles</a:t>
            </a:r>
          </a:p>
          <a:p>
            <a:pPr lvl="1"/>
            <a:r>
              <a:rPr lang="en-US" altLang="en-US" noProof="0">
                <a:sym typeface="Avenir" charset="0"/>
              </a:rPr>
              <a:t>Second level</a:t>
            </a:r>
          </a:p>
          <a:p>
            <a:pPr lvl="2"/>
            <a:r>
              <a:rPr lang="en-US" altLang="en-US" noProof="0">
                <a:sym typeface="Avenir" charset="0"/>
              </a:rPr>
              <a:t>Third level</a:t>
            </a:r>
          </a:p>
          <a:p>
            <a:pPr lvl="3"/>
            <a:r>
              <a:rPr lang="en-US" altLang="en-US" noProof="0">
                <a:sym typeface="Avenir" charset="0"/>
              </a:rPr>
              <a:t>Fourth level</a:t>
            </a:r>
          </a:p>
          <a:p>
            <a:pPr lvl="4"/>
            <a:r>
              <a:rPr lang="en-US" altLang="en-US" noProof="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6038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22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616200"/>
            <a:ext cx="2616200" cy="425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616200"/>
            <a:ext cx="7696200" cy="425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08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995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281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4145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02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24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614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28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4894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37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halkduster"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700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99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03200"/>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0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151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207000"/>
            <a:ext cx="5156200" cy="166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207000"/>
            <a:ext cx="5156200" cy="166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7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159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713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7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129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halkduster"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684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616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halkduster" charset="0"/>
              </a:rPr>
              <a:t>Click to edit Master title style</a:t>
            </a:r>
          </a:p>
        </p:txBody>
      </p:sp>
      <p:sp>
        <p:nvSpPr>
          <p:cNvPr id="1027" name="Rectangle 2"/>
          <p:cNvSpPr>
            <a:spLocks noGrp="1"/>
          </p:cNvSpPr>
          <p:nvPr>
            <p:ph type="body" idx="1"/>
          </p:nvPr>
        </p:nvSpPr>
        <p:spPr bwMode="auto">
          <a:xfrm>
            <a:off x="1270000" y="5207000"/>
            <a:ext cx="10464800" cy="16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halkduster" charset="0"/>
              </a:rPr>
              <a:t>Click to edit Master text styles</a:t>
            </a:r>
          </a:p>
          <a:p>
            <a:pPr lvl="1"/>
            <a:r>
              <a:rPr lang="en-US" altLang="en-US">
                <a:sym typeface="Chalkduster" charset="0"/>
              </a:rPr>
              <a:t>Second level</a:t>
            </a:r>
          </a:p>
          <a:p>
            <a:pPr lvl="2"/>
            <a:r>
              <a:rPr lang="en-US" altLang="en-US">
                <a:sym typeface="Chalkduster" charset="0"/>
              </a:rPr>
              <a:t>Third level</a:t>
            </a:r>
          </a:p>
          <a:p>
            <a:pPr lvl="3"/>
            <a:r>
              <a:rPr lang="en-US" altLang="en-US">
                <a:sym typeface="Chalkduster" charset="0"/>
              </a:rPr>
              <a:t>Fourth level</a:t>
            </a:r>
          </a:p>
          <a:p>
            <a:pPr lvl="4"/>
            <a:r>
              <a:rPr lang="en-US" altLang="en-US">
                <a:sym typeface="Chalkduster"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charset="0"/>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2286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2pPr>
      <a:lvl3pPr marL="4572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3pPr>
      <a:lvl4pPr marL="6858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4pPr>
      <a:lvl5pPr marL="9144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5pPr>
      <a:lvl6pPr marL="13716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halkduster" charset="0"/>
              </a:rPr>
              <a:t>Click to edit Master title style</a:t>
            </a:r>
          </a:p>
        </p:txBody>
      </p:sp>
      <p:sp>
        <p:nvSpPr>
          <p:cNvPr id="2051" name="Rectangle 2"/>
          <p:cNvSpPr>
            <a:spLocks noGrp="1"/>
          </p:cNvSpPr>
          <p:nvPr>
            <p:ph type="body" idx="1"/>
          </p:nvPr>
        </p:nvSpPr>
        <p:spPr bwMode="auto">
          <a:xfrm>
            <a:off x="1270000" y="27686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halkduster" charset="0"/>
              </a:rPr>
              <a:t>Click to edit Master text styles</a:t>
            </a:r>
          </a:p>
          <a:p>
            <a:pPr lvl="1"/>
            <a:r>
              <a:rPr lang="en-US" altLang="en-US">
                <a:sym typeface="Chalkduster" charset="0"/>
              </a:rPr>
              <a:t>Second level</a:t>
            </a:r>
          </a:p>
          <a:p>
            <a:pPr lvl="2"/>
            <a:r>
              <a:rPr lang="en-US" altLang="en-US">
                <a:sym typeface="Chalkduster" charset="0"/>
              </a:rPr>
              <a:t>Third level</a:t>
            </a:r>
          </a:p>
          <a:p>
            <a:pPr lvl="3"/>
            <a:r>
              <a:rPr lang="en-US" altLang="en-US">
                <a:sym typeface="Chalkduster" charset="0"/>
              </a:rPr>
              <a:t>Fourth level</a:t>
            </a:r>
          </a:p>
          <a:p>
            <a:pPr lvl="4"/>
            <a:r>
              <a:rPr lang="en-US" altLang="en-US">
                <a:sym typeface="Chalkduster"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7200">
          <a:solidFill>
            <a:srgbClr val="FFFFFF"/>
          </a:solidFill>
          <a:latin typeface="+mj-lt"/>
          <a:ea typeface="+mj-ea"/>
          <a:cs typeface="+mj-cs"/>
          <a:sym typeface="Chalkduster" charset="0"/>
        </a:defRPr>
      </a:lvl1pPr>
      <a:lvl2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2pPr>
      <a:lvl3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3pPr>
      <a:lvl4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4pPr>
      <a:lvl5pPr algn="ctr" defTabSz="457200" rtl="0" eaLnBrk="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5pPr>
      <a:lvl6pPr marL="4572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6pPr>
      <a:lvl7pPr marL="9144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7pPr>
      <a:lvl8pPr marL="13716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8pPr>
      <a:lvl9pPr marL="1828800" algn="ctr" defTabSz="457200" rtl="0" fontAlgn="base" hangingPunct="0">
        <a:spcBef>
          <a:spcPct val="0"/>
        </a:spcBef>
        <a:spcAft>
          <a:spcPct val="0"/>
        </a:spcAft>
        <a:defRPr sz="7200">
          <a:solidFill>
            <a:srgbClr val="FFFFFF"/>
          </a:solidFill>
          <a:latin typeface="Chalkduster" charset="0"/>
          <a:ea typeface="Chalkduster" charset="0"/>
          <a:cs typeface="Chalkduster" charset="0"/>
          <a:sym typeface="Chalkduster" charset="0"/>
        </a:defRPr>
      </a:lvl9pPr>
    </p:titleStyle>
    <p:bodyStyle>
      <a:lvl1pPr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1pPr>
      <a:lvl2pPr marL="2286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2pPr>
      <a:lvl3pPr marL="4572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3pPr>
      <a:lvl4pPr marL="6858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4pPr>
      <a:lvl5pPr marL="914400" algn="l" defTabSz="457200" rtl="0" eaLnBrk="0" fontAlgn="base" hangingPunct="0">
        <a:spcBef>
          <a:spcPts val="3600"/>
        </a:spcBef>
        <a:spcAft>
          <a:spcPct val="0"/>
        </a:spcAft>
        <a:defRPr sz="3600">
          <a:solidFill>
            <a:srgbClr val="FFFFFF"/>
          </a:solidFill>
          <a:latin typeface="+mn-lt"/>
          <a:ea typeface="+mn-ea"/>
          <a:cs typeface="+mn-cs"/>
          <a:sym typeface="Chalkduster" charset="0"/>
        </a:defRPr>
      </a:lvl5pPr>
      <a:lvl6pPr marL="1371600" algn="l" defTabSz="457200" rtl="0" fontAlgn="base" hangingPunct="0">
        <a:spcBef>
          <a:spcPts val="3600"/>
        </a:spcBef>
        <a:spcAft>
          <a:spcPct val="0"/>
        </a:spcAft>
        <a:defRPr sz="3600">
          <a:solidFill>
            <a:srgbClr val="FFFFFF"/>
          </a:solidFill>
          <a:latin typeface="+mn-lt"/>
          <a:ea typeface="+mn-ea"/>
          <a:cs typeface="+mn-cs"/>
          <a:sym typeface="Chalkduster" charset="0"/>
        </a:defRPr>
      </a:lvl6pPr>
      <a:lvl7pPr marL="1828800" algn="l" defTabSz="457200" rtl="0" fontAlgn="base" hangingPunct="0">
        <a:spcBef>
          <a:spcPts val="3600"/>
        </a:spcBef>
        <a:spcAft>
          <a:spcPct val="0"/>
        </a:spcAft>
        <a:defRPr sz="3600">
          <a:solidFill>
            <a:srgbClr val="FFFFFF"/>
          </a:solidFill>
          <a:latin typeface="+mn-lt"/>
          <a:ea typeface="+mn-ea"/>
          <a:cs typeface="+mn-cs"/>
          <a:sym typeface="Chalkduster" charset="0"/>
        </a:defRPr>
      </a:lvl7pPr>
      <a:lvl8pPr marL="2286000" algn="l" defTabSz="457200" rtl="0" fontAlgn="base" hangingPunct="0">
        <a:spcBef>
          <a:spcPts val="3600"/>
        </a:spcBef>
        <a:spcAft>
          <a:spcPct val="0"/>
        </a:spcAft>
        <a:defRPr sz="3600">
          <a:solidFill>
            <a:srgbClr val="FFFFFF"/>
          </a:solidFill>
          <a:latin typeface="+mn-lt"/>
          <a:ea typeface="+mn-ea"/>
          <a:cs typeface="+mn-cs"/>
          <a:sym typeface="Chalkduster" charset="0"/>
        </a:defRPr>
      </a:lvl8pPr>
      <a:lvl9pPr marL="2743200" algn="l" defTabSz="457200" rtl="0" fontAlgn="base" hangingPunct="0">
        <a:spcBef>
          <a:spcPts val="3600"/>
        </a:spcBef>
        <a:spcAft>
          <a:spcPct val="0"/>
        </a:spcAft>
        <a:defRPr sz="3600">
          <a:solidFill>
            <a:srgbClr val="FFFFFF"/>
          </a:solidFill>
          <a:latin typeface="+mn-lt"/>
          <a:ea typeface="+mn-ea"/>
          <a:cs typeface="+mn-cs"/>
          <a:sym typeface="Chalkduster"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41325" y="1073150"/>
            <a:ext cx="10463213" cy="2540000"/>
          </a:xfrm>
        </p:spPr>
        <p:txBody>
          <a:bodyPr/>
          <a:lstStyle/>
          <a:p>
            <a:pPr eaLnBrk="1"/>
            <a:r>
              <a:rPr lang="en-US" altLang="en-US"/>
              <a:t>Literary Analysis</a:t>
            </a:r>
          </a:p>
        </p:txBody>
      </p:sp>
      <p:sp>
        <p:nvSpPr>
          <p:cNvPr id="4099" name="Rectangle 2"/>
          <p:cNvSpPr>
            <a:spLocks noGrp="1" noChangeArrowheads="1"/>
          </p:cNvSpPr>
          <p:nvPr>
            <p:ph type="body" idx="1"/>
          </p:nvPr>
        </p:nvSpPr>
        <p:spPr>
          <a:xfrm>
            <a:off x="1270000" y="4419600"/>
            <a:ext cx="10463213" cy="3733800"/>
          </a:xfrm>
        </p:spPr>
        <p:txBody>
          <a:bodyPr/>
          <a:lstStyle/>
          <a:p>
            <a:pPr algn="ctr" eaLnBrk="1">
              <a:spcBef>
                <a:spcPct val="0"/>
              </a:spcBef>
            </a:pPr>
            <a:r>
              <a:rPr lang="en-US" altLang="en-US" sz="4900" dirty="0"/>
              <a:t>Text Dependent Analysis Essay</a:t>
            </a:r>
          </a:p>
          <a:p>
            <a:pPr algn="ctr" eaLnBrk="1">
              <a:spcBef>
                <a:spcPct val="0"/>
              </a:spcBef>
            </a:pPr>
            <a:r>
              <a:rPr lang="en-US" altLang="en-US" sz="4200" dirty="0"/>
              <a:t> </a:t>
            </a:r>
          </a:p>
          <a:p>
            <a:pPr algn="ctr" eaLnBrk="1">
              <a:spcBef>
                <a:spcPct val="0"/>
              </a:spcBef>
            </a:pPr>
            <a:r>
              <a:rPr lang="en-US" altLang="en-US" sz="4200" dirty="0"/>
              <a:t>on Frank Stockton’s</a:t>
            </a:r>
          </a:p>
          <a:p>
            <a:pPr algn="ctr" eaLnBrk="1">
              <a:spcBef>
                <a:spcPct val="0"/>
              </a:spcBef>
            </a:pPr>
            <a:r>
              <a:rPr lang="en-US" altLang="en-US" sz="4200" dirty="0"/>
              <a:t>“The Lady or the Tiger?”</a:t>
            </a:r>
            <a:endParaRPr lang="en-US" altLang="en-US" dirty="0"/>
          </a:p>
        </p:txBody>
      </p:sp>
      <p:pic>
        <p:nvPicPr>
          <p:cNvPr id="4101" name="Picture 4"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7086600"/>
            <a:ext cx="34925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27000" y="203200"/>
            <a:ext cx="13411200" cy="2540000"/>
          </a:xfrm>
        </p:spPr>
        <p:txBody>
          <a:bodyPr/>
          <a:lstStyle/>
          <a:p>
            <a:pPr eaLnBrk="1"/>
            <a:r>
              <a:rPr lang="en-US" altLang="en-US" dirty="0"/>
              <a:t>TDA – Text Dependent Analysis</a:t>
            </a:r>
          </a:p>
        </p:txBody>
      </p:sp>
      <p:sp>
        <p:nvSpPr>
          <p:cNvPr id="5123" name="Rectangle 2"/>
          <p:cNvSpPr>
            <a:spLocks noGrp="1" noChangeArrowheads="1"/>
          </p:cNvSpPr>
          <p:nvPr>
            <p:ph type="body" idx="1"/>
          </p:nvPr>
        </p:nvSpPr>
        <p:spPr>
          <a:xfrm>
            <a:off x="290513" y="1762125"/>
            <a:ext cx="10464800" cy="5934075"/>
          </a:xfrm>
        </p:spPr>
        <p:txBody>
          <a:bodyPr/>
          <a:lstStyle/>
          <a:p>
            <a:pPr marL="571500" indent="-571500" eaLnBrk="1">
              <a:buSzPct val="43000"/>
              <a:buFontTx/>
              <a:buBlip>
                <a:blip r:embed="rId2"/>
              </a:buBlip>
            </a:pPr>
            <a:r>
              <a:rPr lang="en-US" altLang="en-US" dirty="0"/>
              <a:t>Answer the TDA Prompt in essay form. Be sure to explain the concept or idea from the literary work or works through multiple lenses/literary devices. You need to ‘dissect’ the prompt.</a:t>
            </a:r>
          </a:p>
          <a:p>
            <a:pPr marL="571500" indent="-571500" eaLnBrk="1">
              <a:buSzPct val="43000"/>
              <a:buFontTx/>
              <a:buBlip>
                <a:blip r:embed="rId2"/>
              </a:buBlip>
            </a:pPr>
            <a:r>
              <a:rPr lang="en-US" altLang="en-US" dirty="0"/>
              <a:t>Five paragraphs with an introduction,                  3 body paragraphs, and a conclusion.</a:t>
            </a:r>
          </a:p>
        </p:txBody>
      </p:sp>
      <p:pic>
        <p:nvPicPr>
          <p:cNvPr id="5126" name="Picture 5"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610" y="7162800"/>
            <a:ext cx="30480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6"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9195" y="5916613"/>
            <a:ext cx="3303587" cy="247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043113" y="203200"/>
            <a:ext cx="9501187" cy="1524000"/>
          </a:xfrm>
        </p:spPr>
        <p:txBody>
          <a:bodyPr/>
          <a:lstStyle/>
          <a:p>
            <a:pPr defTabSz="350838" eaLnBrk="1"/>
            <a:r>
              <a:rPr lang="en-US" altLang="en-US" sz="5500"/>
              <a:t>Formal Essay Structure</a:t>
            </a:r>
            <a:endParaRPr lang="en-US" altLang="en-US"/>
          </a:p>
        </p:txBody>
      </p:sp>
      <p:pic>
        <p:nvPicPr>
          <p:cNvPr id="6147" name="Picture 2"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968500"/>
            <a:ext cx="6578600" cy="657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34925" y="201613"/>
            <a:ext cx="11380788" cy="2540000"/>
          </a:xfrm>
        </p:spPr>
        <p:txBody>
          <a:bodyPr/>
          <a:lstStyle/>
          <a:p>
            <a:pPr eaLnBrk="1"/>
            <a:r>
              <a:rPr lang="en-US" altLang="en-US" dirty="0"/>
              <a:t>The Claim</a:t>
            </a:r>
          </a:p>
        </p:txBody>
      </p:sp>
      <p:sp>
        <p:nvSpPr>
          <p:cNvPr id="7171" name="Rectangle 2"/>
          <p:cNvSpPr>
            <a:spLocks noGrp="1" noChangeArrowheads="1"/>
          </p:cNvSpPr>
          <p:nvPr>
            <p:ph type="body" idx="1"/>
          </p:nvPr>
        </p:nvSpPr>
        <p:spPr>
          <a:xfrm>
            <a:off x="1092200" y="3124200"/>
            <a:ext cx="10463213" cy="5738813"/>
          </a:xfrm>
        </p:spPr>
        <p:txBody>
          <a:bodyPr/>
          <a:lstStyle/>
          <a:p>
            <a:pPr marL="490538" indent="-490538" defTabSz="392113" eaLnBrk="1">
              <a:spcBef>
                <a:spcPts val="3000"/>
              </a:spcBef>
              <a:buSzPct val="43000"/>
              <a:buFontTx/>
              <a:buBlip>
                <a:blip r:embed="rId2"/>
              </a:buBlip>
            </a:pPr>
            <a:r>
              <a:rPr lang="en-US" altLang="en-US" sz="4000" dirty="0"/>
              <a:t>States in ONE SENTENCE                    the specific point of the                          essay’s topic and answers the prompt.</a:t>
            </a:r>
          </a:p>
          <a:p>
            <a:pPr marL="490538" indent="-490538" defTabSz="392113" eaLnBrk="1">
              <a:spcBef>
                <a:spcPts val="3000"/>
              </a:spcBef>
              <a:buSzPct val="43000"/>
              <a:buFontTx/>
              <a:buBlip>
                <a:blip r:embed="rId2"/>
              </a:buBlip>
            </a:pPr>
            <a:r>
              <a:rPr lang="en-US" altLang="en-US" sz="4000" dirty="0"/>
              <a:t>The road map of the essay—it guides the content and organization of the three body paragraphs.</a:t>
            </a:r>
          </a:p>
          <a:p>
            <a:pPr marL="490538" indent="-490538" defTabSz="392113" eaLnBrk="1">
              <a:spcBef>
                <a:spcPts val="3000"/>
              </a:spcBef>
              <a:buSzPct val="43000"/>
              <a:buFontTx/>
              <a:buBlip>
                <a:blip r:embed="rId2"/>
              </a:buBlip>
            </a:pPr>
            <a:r>
              <a:rPr lang="en-US" altLang="en-US" sz="4000" dirty="0"/>
              <a:t>Unifies the essay with key words and phrases.</a:t>
            </a:r>
          </a:p>
          <a:p>
            <a:pPr marL="490538" indent="-490538" defTabSz="392113" eaLnBrk="1">
              <a:spcBef>
                <a:spcPts val="3000"/>
              </a:spcBef>
              <a:buSzPct val="43000"/>
              <a:buFontTx/>
              <a:buBlip>
                <a:blip r:embed="rId2"/>
              </a:buBlip>
            </a:pPr>
            <a:r>
              <a:rPr lang="en-US" altLang="en-US" sz="4000" dirty="0"/>
              <a:t>Belongs at the end of the introduction (last sentence of intro.)</a:t>
            </a:r>
          </a:p>
          <a:p>
            <a:pPr marL="490538" indent="-490538" defTabSz="392113" eaLnBrk="1">
              <a:spcBef>
                <a:spcPts val="3000"/>
              </a:spcBef>
              <a:buSzPct val="43000"/>
              <a:buFontTx/>
              <a:buBlip>
                <a:blip r:embed="rId2"/>
              </a:buBlip>
            </a:pPr>
            <a:endParaRPr lang="en-US" altLang="en-US" sz="4000" dirty="0"/>
          </a:p>
        </p:txBody>
      </p:sp>
      <p:pic>
        <p:nvPicPr>
          <p:cNvPr id="7172" name="Picture 3"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8656" y="164741"/>
            <a:ext cx="4071144" cy="2959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3316288" y="203200"/>
            <a:ext cx="9548812" cy="2152650"/>
          </a:xfrm>
        </p:spPr>
        <p:txBody>
          <a:bodyPr/>
          <a:lstStyle/>
          <a:p>
            <a:pPr eaLnBrk="1"/>
            <a:r>
              <a:rPr lang="en-US" altLang="en-US"/>
              <a:t>The Introduction</a:t>
            </a:r>
          </a:p>
        </p:txBody>
      </p:sp>
      <p:sp>
        <p:nvSpPr>
          <p:cNvPr id="8195" name="Rectangle 2"/>
          <p:cNvSpPr>
            <a:spLocks noGrp="1" noChangeArrowheads="1"/>
          </p:cNvSpPr>
          <p:nvPr>
            <p:ph type="body" idx="1"/>
          </p:nvPr>
        </p:nvSpPr>
        <p:spPr>
          <a:xfrm>
            <a:off x="1270000" y="2768600"/>
            <a:ext cx="10463213" cy="5738813"/>
          </a:xfrm>
        </p:spPr>
        <p:txBody>
          <a:bodyPr/>
          <a:lstStyle/>
          <a:p>
            <a:pPr marL="525463" indent="-525463" defTabSz="419100" eaLnBrk="1">
              <a:spcBef>
                <a:spcPts val="3300"/>
              </a:spcBef>
              <a:buSzPct val="43000"/>
              <a:buFontTx/>
              <a:buBlip>
                <a:blip r:embed="rId2"/>
              </a:buBlip>
            </a:pPr>
            <a:r>
              <a:rPr lang="en-US" altLang="en-US" sz="4000" dirty="0"/>
              <a:t>Called a funnel introduction.</a:t>
            </a:r>
          </a:p>
          <a:p>
            <a:pPr marL="525463" indent="-525463" defTabSz="419100" eaLnBrk="1">
              <a:spcBef>
                <a:spcPts val="3300"/>
              </a:spcBef>
              <a:buSzPct val="43000"/>
              <a:buFontTx/>
              <a:buBlip>
                <a:blip r:embed="rId2"/>
              </a:buBlip>
            </a:pPr>
            <a:r>
              <a:rPr lang="en-US" altLang="en-US" sz="4000" dirty="0"/>
              <a:t>Moves from the general to the specific.</a:t>
            </a:r>
          </a:p>
          <a:p>
            <a:pPr marL="525463" indent="-525463" defTabSz="419100" eaLnBrk="1">
              <a:spcBef>
                <a:spcPts val="3300"/>
              </a:spcBef>
              <a:buSzPct val="43000"/>
              <a:buFontTx/>
              <a:buBlip>
                <a:blip r:embed="rId2"/>
              </a:buBlip>
            </a:pPr>
            <a:r>
              <a:rPr lang="en-US" altLang="en-US" sz="4000" dirty="0"/>
              <a:t>Always include the title, the author and the genre of the literary work/s in the introduction.</a:t>
            </a:r>
          </a:p>
          <a:p>
            <a:pPr marL="525463" indent="-525463" defTabSz="419100" eaLnBrk="1">
              <a:spcBef>
                <a:spcPts val="3300"/>
              </a:spcBef>
              <a:buSzPct val="43000"/>
              <a:buFontTx/>
              <a:buBlip>
                <a:blip r:embed="rId2"/>
              </a:buBlip>
            </a:pPr>
            <a:r>
              <a:rPr lang="en-US" altLang="en-US" sz="4000" dirty="0"/>
              <a:t>Conclude with the most specific information: the claim statement.</a:t>
            </a:r>
          </a:p>
        </p:txBody>
      </p:sp>
      <p:pic>
        <p:nvPicPr>
          <p:cNvPr id="8196" name="Picture 3"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3825"/>
            <a:ext cx="20320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270000" y="203200"/>
            <a:ext cx="10463213" cy="965200"/>
          </a:xfrm>
        </p:spPr>
        <p:txBody>
          <a:bodyPr/>
          <a:lstStyle/>
          <a:p>
            <a:pPr defTabSz="338138" eaLnBrk="1"/>
            <a:r>
              <a:rPr lang="en-US" altLang="en-US" sz="5300"/>
              <a:t>Writing the Intro</a:t>
            </a:r>
            <a:endParaRPr lang="en-US" altLang="en-US"/>
          </a:p>
        </p:txBody>
      </p:sp>
      <p:sp>
        <p:nvSpPr>
          <p:cNvPr id="9219" name="AutoShape 2"/>
          <p:cNvSpPr>
            <a:spLocks/>
          </p:cNvSpPr>
          <p:nvPr/>
        </p:nvSpPr>
        <p:spPr bwMode="auto">
          <a:xfrm>
            <a:off x="5140325" y="1474788"/>
            <a:ext cx="7218363" cy="6802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marL="1006475" indent="-1006475">
              <a:spcBef>
                <a:spcPts val="3600"/>
              </a:spcBef>
              <a:defRPr sz="3600">
                <a:solidFill>
                  <a:srgbClr val="FFFFFF"/>
                </a:solidFill>
                <a:latin typeface="Chalkduster" charset="0"/>
                <a:ea typeface="Chalkduster" charset="0"/>
                <a:cs typeface="Chalkduster" charset="0"/>
                <a:sym typeface="Chalkduster" charset="0"/>
              </a:defRPr>
            </a:lvl1pPr>
            <a:lvl2pPr marL="742950" indent="-285750">
              <a:spcBef>
                <a:spcPts val="3600"/>
              </a:spcBef>
              <a:defRPr sz="3600">
                <a:solidFill>
                  <a:srgbClr val="FFFFFF"/>
                </a:solidFill>
                <a:latin typeface="Chalkduster" charset="0"/>
                <a:ea typeface="Chalkduster" charset="0"/>
                <a:cs typeface="Chalkduster" charset="0"/>
                <a:sym typeface="Chalkduster" charset="0"/>
              </a:defRPr>
            </a:lvl2pPr>
            <a:lvl3pPr marL="1143000" indent="-228600">
              <a:spcBef>
                <a:spcPts val="3600"/>
              </a:spcBef>
              <a:defRPr sz="3600">
                <a:solidFill>
                  <a:srgbClr val="FFFFFF"/>
                </a:solidFill>
                <a:latin typeface="Chalkduster" charset="0"/>
                <a:ea typeface="Chalkduster" charset="0"/>
                <a:cs typeface="Chalkduster" charset="0"/>
                <a:sym typeface="Chalkduster" charset="0"/>
              </a:defRPr>
            </a:lvl3pPr>
            <a:lvl4pPr marL="1600200" indent="-228600">
              <a:spcBef>
                <a:spcPts val="3600"/>
              </a:spcBef>
              <a:defRPr sz="3600">
                <a:solidFill>
                  <a:srgbClr val="FFFFFF"/>
                </a:solidFill>
                <a:latin typeface="Chalkduster" charset="0"/>
                <a:ea typeface="Chalkduster" charset="0"/>
                <a:cs typeface="Chalkduster" charset="0"/>
                <a:sym typeface="Chalkduster" charset="0"/>
              </a:defRPr>
            </a:lvl4pPr>
            <a:lvl5pPr marL="2057400" indent="-228600">
              <a:spcBef>
                <a:spcPts val="3600"/>
              </a:spcBef>
              <a:defRPr sz="3600">
                <a:solidFill>
                  <a:srgbClr val="FFFFFF"/>
                </a:solidFill>
                <a:latin typeface="Chalkduster" charset="0"/>
                <a:ea typeface="Chalkduster" charset="0"/>
                <a:cs typeface="Chalkduster" charset="0"/>
                <a:sym typeface="Chalkduster" charset="0"/>
              </a:defRPr>
            </a:lvl5pPr>
            <a:lvl6pPr marL="25146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6pPr>
            <a:lvl7pPr marL="29718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7pPr>
            <a:lvl8pPr marL="34290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8pPr>
            <a:lvl9pPr marL="3886200" indent="-228600" defTabSz="457200" eaLnBrk="0" fontAlgn="base" hangingPunct="0">
              <a:spcBef>
                <a:spcPts val="3600"/>
              </a:spcBef>
              <a:spcAft>
                <a:spcPct val="0"/>
              </a:spcAft>
              <a:defRPr sz="3600">
                <a:solidFill>
                  <a:srgbClr val="FFFFFF"/>
                </a:solidFill>
                <a:latin typeface="Chalkduster" charset="0"/>
                <a:ea typeface="Chalkduster" charset="0"/>
                <a:cs typeface="Chalkduster" charset="0"/>
                <a:sym typeface="Chalkduster" charset="0"/>
              </a:defRPr>
            </a:lvl9pPr>
          </a:lstStyle>
          <a:p>
            <a:pPr eaLnBrk="1">
              <a:spcBef>
                <a:spcPct val="0"/>
              </a:spcBef>
              <a:buFontTx/>
              <a:buAutoNum type="arabicPeriod"/>
            </a:pPr>
            <a:r>
              <a:rPr lang="en-US" altLang="en-US" dirty="0"/>
              <a:t>Hook/Lead- should be a general statement about a theme or central idea in the text.</a:t>
            </a:r>
          </a:p>
          <a:p>
            <a:pPr eaLnBrk="1">
              <a:spcBef>
                <a:spcPct val="0"/>
              </a:spcBef>
              <a:buFontTx/>
              <a:buAutoNum type="arabicPeriod"/>
            </a:pPr>
            <a:r>
              <a:rPr lang="en-US" altLang="en-US" dirty="0"/>
              <a:t>Mention the author, text, and connect it theme/central idea.</a:t>
            </a:r>
          </a:p>
          <a:p>
            <a:pPr eaLnBrk="1">
              <a:spcBef>
                <a:spcPct val="0"/>
              </a:spcBef>
              <a:buFontTx/>
              <a:buAutoNum type="arabicPeriod"/>
            </a:pPr>
            <a:r>
              <a:rPr lang="en-US" altLang="en-US" dirty="0"/>
              <a:t>Link the text to the prompt.</a:t>
            </a:r>
          </a:p>
          <a:p>
            <a:pPr eaLnBrk="1">
              <a:spcBef>
                <a:spcPct val="0"/>
              </a:spcBef>
              <a:buFontTx/>
              <a:buAutoNum type="arabicPeriod"/>
            </a:pPr>
            <a:r>
              <a:rPr lang="en-US" altLang="en-US" dirty="0"/>
              <a:t>End with claim statement.</a:t>
            </a:r>
          </a:p>
        </p:txBody>
      </p:sp>
      <p:pic>
        <p:nvPicPr>
          <p:cNvPr id="9220" name="Picture 3" descr="pasted-image.tif"/>
          <p:cNvPicPr>
            <a:picLocks noChangeAspect="1"/>
          </p:cNvPicPr>
          <p:nvPr/>
        </p:nvPicPr>
        <p:blipFill>
          <a:blip r:embed="rId2">
            <a:extLst>
              <a:ext uri="{28A0092B-C50C-407E-A947-70E740481C1C}">
                <a14:useLocalDpi xmlns:a14="http://schemas.microsoft.com/office/drawing/2010/main" val="0"/>
              </a:ext>
            </a:extLst>
          </a:blip>
          <a:srcRect t="8061" r="28331" b="8061"/>
          <a:stretch>
            <a:fillRect/>
          </a:stretch>
        </p:blipFill>
        <p:spPr bwMode="auto">
          <a:xfrm>
            <a:off x="473075" y="2365375"/>
            <a:ext cx="3951288" cy="370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270000" y="203200"/>
            <a:ext cx="10463213" cy="2540000"/>
          </a:xfrm>
        </p:spPr>
        <p:txBody>
          <a:bodyPr/>
          <a:lstStyle/>
          <a:p>
            <a:pPr eaLnBrk="1"/>
            <a:r>
              <a:rPr lang="en-US" altLang="en-US"/>
              <a:t>Model</a:t>
            </a:r>
          </a:p>
        </p:txBody>
      </p:sp>
      <p:sp>
        <p:nvSpPr>
          <p:cNvPr id="10243" name="Rectangle 2"/>
          <p:cNvSpPr>
            <a:spLocks noGrp="1" noChangeArrowheads="1"/>
          </p:cNvSpPr>
          <p:nvPr>
            <p:ph type="body" idx="1"/>
          </p:nvPr>
        </p:nvSpPr>
        <p:spPr>
          <a:xfrm>
            <a:off x="503238" y="1409700"/>
            <a:ext cx="11996737" cy="7561263"/>
          </a:xfrm>
        </p:spPr>
        <p:txBody>
          <a:bodyPr/>
          <a:lstStyle/>
          <a:p>
            <a:pPr eaLnBrk="1"/>
            <a:r>
              <a:rPr lang="en-US" altLang="en-US" sz="3200"/>
              <a:t>     </a:t>
            </a:r>
            <a:r>
              <a:rPr lang="en-US" altLang="en-US"/>
              <a:t>Courage means different things to different people. In the classic, young adult novel, </a:t>
            </a:r>
            <a:r>
              <a:rPr lang="en-US" altLang="en-US" u="sng"/>
              <a:t>The Outsiders</a:t>
            </a:r>
            <a:r>
              <a:rPr lang="en-US" altLang="en-US"/>
              <a:t>, S. E. Hinton shows that even greasers can perform heroic acts of courage. Johnny Cade may appear to be the lost puppy everyone must watch after, but he emerges from that victim stereotype. Johnny is the most courageous of the greasers because of his ability to endure hardships, put others before himself, and face death gallantly.</a:t>
            </a:r>
          </a:p>
        </p:txBody>
      </p:sp>
      <p:pic>
        <p:nvPicPr>
          <p:cNvPr id="10244" name="Picture 3"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42888"/>
            <a:ext cx="2236787" cy="176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270000" y="203200"/>
            <a:ext cx="10463213" cy="2540000"/>
          </a:xfrm>
        </p:spPr>
        <p:txBody>
          <a:bodyPr/>
          <a:lstStyle/>
          <a:p>
            <a:pPr eaLnBrk="1"/>
            <a:r>
              <a:rPr lang="en-US" altLang="en-US"/>
              <a:t>Model</a:t>
            </a:r>
          </a:p>
        </p:txBody>
      </p:sp>
      <p:sp>
        <p:nvSpPr>
          <p:cNvPr id="11267" name="Rectangle 2"/>
          <p:cNvSpPr>
            <a:spLocks noGrp="1" noChangeArrowheads="1"/>
          </p:cNvSpPr>
          <p:nvPr>
            <p:ph type="body" idx="1"/>
          </p:nvPr>
        </p:nvSpPr>
        <p:spPr>
          <a:xfrm>
            <a:off x="503238" y="1409700"/>
            <a:ext cx="11996737" cy="7561263"/>
          </a:xfrm>
        </p:spPr>
        <p:txBody>
          <a:bodyPr/>
          <a:lstStyle/>
          <a:p>
            <a:pPr eaLnBrk="1"/>
            <a:r>
              <a:rPr lang="en-US" altLang="en-US"/>
              <a:t>     </a:t>
            </a:r>
            <a:r>
              <a:rPr lang="en-US" altLang="en-US">
                <a:solidFill>
                  <a:srgbClr val="0433FF"/>
                </a:solidFill>
              </a:rPr>
              <a:t>Courage means different things to different people.</a:t>
            </a:r>
            <a:r>
              <a:rPr lang="en-US" altLang="en-US"/>
              <a:t> </a:t>
            </a:r>
            <a:r>
              <a:rPr lang="en-US" altLang="en-US">
                <a:solidFill>
                  <a:srgbClr val="FFFB00"/>
                </a:solidFill>
              </a:rPr>
              <a:t>In the classic, young adult novel, </a:t>
            </a:r>
            <a:r>
              <a:rPr lang="en-US" altLang="en-US" u="sng">
                <a:solidFill>
                  <a:srgbClr val="FFFB00"/>
                </a:solidFill>
              </a:rPr>
              <a:t>The Outsiders</a:t>
            </a:r>
            <a:r>
              <a:rPr lang="en-US" altLang="en-US">
                <a:solidFill>
                  <a:srgbClr val="FFFB00"/>
                </a:solidFill>
              </a:rPr>
              <a:t>, S. E. Hinton shows that even greasers can perform heroic acts of courage.</a:t>
            </a:r>
            <a:r>
              <a:rPr lang="en-US" altLang="en-US"/>
              <a:t> </a:t>
            </a:r>
            <a:r>
              <a:rPr lang="en-US" altLang="en-US">
                <a:solidFill>
                  <a:srgbClr val="A9A9A9"/>
                </a:solidFill>
              </a:rPr>
              <a:t>Johnny Cade may appear to be the lost puppy everyone must watch after, but he emerges from that victim stereotype.</a:t>
            </a:r>
            <a:r>
              <a:rPr lang="en-US" altLang="en-US">
                <a:solidFill>
                  <a:srgbClr val="9437FF"/>
                </a:solidFill>
              </a:rPr>
              <a:t> Johnny is the most courageous of the greasers because of his ability to endure hardships, put others before himself, and face death gallantly</a:t>
            </a:r>
            <a:r>
              <a:rPr lang="en-US" altLang="en-US" sz="3200">
                <a:solidFill>
                  <a:srgbClr val="9437FF"/>
                </a:solidFill>
              </a:rPr>
              <a:t>.</a:t>
            </a:r>
            <a:endParaRPr lang="en-US" alt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Body Paragraphs</a:t>
            </a:r>
          </a:p>
        </p:txBody>
      </p:sp>
      <p:sp>
        <p:nvSpPr>
          <p:cNvPr id="3" name="Content Placeholder 2"/>
          <p:cNvSpPr>
            <a:spLocks noGrp="1"/>
          </p:cNvSpPr>
          <p:nvPr>
            <p:ph idx="1"/>
          </p:nvPr>
        </p:nvSpPr>
        <p:spPr>
          <a:xfrm>
            <a:off x="1168400" y="2743200"/>
            <a:ext cx="10363200" cy="5791200"/>
          </a:xfrm>
        </p:spPr>
        <p:txBody>
          <a:bodyPr/>
          <a:lstStyle/>
          <a:p>
            <a:pPr>
              <a:defRPr/>
            </a:pPr>
            <a:r>
              <a:rPr lang="en-US" altLang="en-US" u="sng" dirty="0">
                <a:solidFill>
                  <a:schemeClr val="accent6">
                    <a:lumMod val="60000"/>
                    <a:lumOff val="40000"/>
                  </a:schemeClr>
                </a:solidFill>
              </a:rPr>
              <a:t>Claim</a:t>
            </a:r>
            <a:r>
              <a:rPr lang="en-US" altLang="en-US" dirty="0">
                <a:solidFill>
                  <a:schemeClr val="accent6">
                    <a:lumMod val="60000"/>
                    <a:lumOff val="40000"/>
                  </a:schemeClr>
                </a:solidFill>
              </a:rPr>
              <a:t>: Johnny is the most courageous of the greasers because of </a:t>
            </a:r>
            <a:r>
              <a:rPr lang="en-US" altLang="en-US" dirty="0">
                <a:solidFill>
                  <a:schemeClr val="accent5">
                    <a:lumMod val="75000"/>
                  </a:schemeClr>
                </a:solidFill>
              </a:rPr>
              <a:t>his ability to endure hardships</a:t>
            </a:r>
            <a:r>
              <a:rPr lang="en-US" altLang="en-US" dirty="0">
                <a:solidFill>
                  <a:schemeClr val="accent6">
                    <a:lumMod val="60000"/>
                    <a:lumOff val="40000"/>
                  </a:schemeClr>
                </a:solidFill>
              </a:rPr>
              <a:t>, </a:t>
            </a:r>
            <a:r>
              <a:rPr lang="en-US" altLang="en-US" dirty="0">
                <a:solidFill>
                  <a:schemeClr val="bg1">
                    <a:lumMod val="40000"/>
                    <a:lumOff val="60000"/>
                  </a:schemeClr>
                </a:solidFill>
              </a:rPr>
              <a:t>put others before himself</a:t>
            </a:r>
            <a:r>
              <a:rPr lang="en-US" altLang="en-US" dirty="0">
                <a:solidFill>
                  <a:schemeClr val="accent6">
                    <a:lumMod val="60000"/>
                    <a:lumOff val="40000"/>
                  </a:schemeClr>
                </a:solidFill>
              </a:rPr>
              <a:t>, and </a:t>
            </a:r>
            <a:r>
              <a:rPr lang="en-US" altLang="en-US" dirty="0">
                <a:solidFill>
                  <a:srgbClr val="FFFF00"/>
                </a:solidFill>
              </a:rPr>
              <a:t>face death gallantly</a:t>
            </a:r>
            <a:r>
              <a:rPr lang="en-US" altLang="en-US" sz="3200" dirty="0">
                <a:solidFill>
                  <a:schemeClr val="accent6">
                    <a:lumMod val="60000"/>
                    <a:lumOff val="40000"/>
                  </a:schemeClr>
                </a:solidFill>
              </a:rPr>
              <a:t>.</a:t>
            </a:r>
          </a:p>
          <a:p>
            <a:pPr>
              <a:defRPr/>
            </a:pPr>
            <a:r>
              <a:rPr lang="en-US" altLang="en-US" sz="3200" dirty="0">
                <a:solidFill>
                  <a:schemeClr val="accent5">
                    <a:lumMod val="75000"/>
                  </a:schemeClr>
                </a:solidFill>
              </a:rPr>
              <a:t>Body # 1 – His ability to endure hardships</a:t>
            </a:r>
          </a:p>
          <a:p>
            <a:pPr>
              <a:defRPr/>
            </a:pPr>
            <a:r>
              <a:rPr lang="en-US" altLang="en-US" sz="3200" dirty="0">
                <a:solidFill>
                  <a:schemeClr val="bg1">
                    <a:lumMod val="40000"/>
                    <a:lumOff val="60000"/>
                  </a:schemeClr>
                </a:solidFill>
              </a:rPr>
              <a:t>Body #2 – His ability to put others before himself</a:t>
            </a:r>
          </a:p>
          <a:p>
            <a:pPr>
              <a:defRPr/>
            </a:pPr>
            <a:r>
              <a:rPr lang="en-US" altLang="en-US" sz="3200" dirty="0">
                <a:solidFill>
                  <a:srgbClr val="FFFF00"/>
                </a:solidFill>
              </a:rPr>
              <a:t>Body # 3 – His ability to face death gallantly</a:t>
            </a:r>
            <a:endParaRPr lang="en-US" altLang="en-US" dirty="0">
              <a:solidFill>
                <a:srgbClr val="FFFF00"/>
              </a:solidFill>
            </a:endParaRPr>
          </a:p>
          <a:p>
            <a:pPr>
              <a:defRPr/>
            </a:pPr>
            <a:endParaRPr lang="en-US" dirty="0">
              <a:solidFill>
                <a:schemeClr val="accent6">
                  <a:lumMod val="60000"/>
                  <a:lumOff val="4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
      <a:dk1>
        <a:srgbClr val="51504D"/>
      </a:dk1>
      <a:lt1>
        <a:srgbClr val="FFFFFF"/>
      </a:lt1>
      <a:dk2>
        <a:srgbClr val="BC00FF"/>
      </a:dk2>
      <a:lt2>
        <a:srgbClr val="CBC8C2"/>
      </a:lt2>
      <a:accent1>
        <a:srgbClr val="71B0E2"/>
      </a:accent1>
      <a:accent2>
        <a:srgbClr val="A8E685"/>
      </a:accent2>
      <a:accent3>
        <a:srgbClr val="DAAAFF"/>
      </a:accent3>
      <a:accent4>
        <a:srgbClr val="DADADA"/>
      </a:accent4>
      <a:accent5>
        <a:srgbClr val="BBD4EE"/>
      </a:accent5>
      <a:accent6>
        <a:srgbClr val="98D078"/>
      </a:accent6>
      <a:hlink>
        <a:srgbClr val="0000FF"/>
      </a:hlink>
      <a:folHlink>
        <a:srgbClr val="FF00FF"/>
      </a:folHlink>
    </a:clrScheme>
    <a:fontScheme name="Office Them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outerShdw blurRad="63500" algn="ctr" rotWithShape="0">
            <a:srgbClr val="000000">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228600" marR="0" indent="0" algn="ctr" defTabSz="457200" rtl="0" eaLnBrk="1" fontAlgn="base" latinLnBrk="0" hangingPunct="0">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outerShdw blurRad="63500" algn="ctr" rotWithShape="0">
            <a:srgbClr val="000000">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228600" marR="0" indent="0" algn="ctr" defTabSz="457200" rtl="0" eaLnBrk="1" fontAlgn="base" latinLnBrk="0" hangingPunct="0">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2.xml><?xml version="1.0" encoding="utf-8"?>
<a:theme xmlns:a="http://schemas.openxmlformats.org/drawingml/2006/main" name="1_Office Theme">
  <a:themeElements>
    <a:clrScheme name="">
      <a:dk1>
        <a:srgbClr val="51504D"/>
      </a:dk1>
      <a:lt1>
        <a:srgbClr val="FFFFFF"/>
      </a:lt1>
      <a:dk2>
        <a:srgbClr val="BC00FF"/>
      </a:dk2>
      <a:lt2>
        <a:srgbClr val="CBC8C2"/>
      </a:lt2>
      <a:accent1>
        <a:srgbClr val="71B0E2"/>
      </a:accent1>
      <a:accent2>
        <a:srgbClr val="A8E685"/>
      </a:accent2>
      <a:accent3>
        <a:srgbClr val="DAAAFF"/>
      </a:accent3>
      <a:accent4>
        <a:srgbClr val="DADADA"/>
      </a:accent4>
      <a:accent5>
        <a:srgbClr val="BBD4EE"/>
      </a:accent5>
      <a:accent6>
        <a:srgbClr val="98D078"/>
      </a:accent6>
      <a:hlink>
        <a:srgbClr val="0000FF"/>
      </a:hlink>
      <a:folHlink>
        <a:srgbClr val="FF00FF"/>
      </a:folHlink>
    </a:clrScheme>
    <a:fontScheme name="Office Theme">
      <a:majorFont>
        <a:latin typeface="Chalkduster"/>
        <a:ea typeface="Chalkduster"/>
        <a:cs typeface="Chalkduster"/>
      </a:majorFont>
      <a:minorFont>
        <a:latin typeface="Chalkduster"/>
        <a:ea typeface="Chalkduster"/>
        <a:cs typeface="Chalkdust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outerShdw blurRad="63500" algn="ctr" rotWithShape="0">
            <a:srgbClr val="000000">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228600" marR="0" indent="0" algn="ctr" defTabSz="457200" rtl="0" eaLnBrk="1" fontAlgn="base" latinLnBrk="0" hangingPunct="0">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outerShdw blurRad="63500" algn="ctr" rotWithShape="0">
            <a:srgbClr val="000000">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50800" tIns="50800" rIns="50800" bIns="50800" numCol="1" anchor="ctr" anchorCtr="0" compatLnSpc="1">
        <a:prstTxWarp prst="textNoShape">
          <a:avLst/>
        </a:prstTxWarp>
      </a:bodyPr>
      <a:lstStyle>
        <a:defPPr marL="228600" marR="0" indent="0" algn="ctr" defTabSz="457200" rtl="0" eaLnBrk="1" fontAlgn="base" latinLnBrk="0" hangingPunct="0">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Chalkduster" charset="0"/>
            <a:ea typeface="Chalkduster" charset="0"/>
            <a:cs typeface="Chalkduster" charset="0"/>
            <a:sym typeface="Chalkduster"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459</Words>
  <Application>Microsoft Office PowerPoint</Application>
  <PresentationFormat>Custom</PresentationFormat>
  <Paragraphs>33</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Avenir</vt:lpstr>
      <vt:lpstr>Chalkduster</vt:lpstr>
      <vt:lpstr>Office Theme</vt:lpstr>
      <vt:lpstr>1_Office Theme</vt:lpstr>
      <vt:lpstr>Literary Analysis</vt:lpstr>
      <vt:lpstr>TDA – Text Dependent Analysis</vt:lpstr>
      <vt:lpstr>Formal Essay Structure</vt:lpstr>
      <vt:lpstr>The Claim</vt:lpstr>
      <vt:lpstr>The Introduction</vt:lpstr>
      <vt:lpstr>Writing the Intro</vt:lpstr>
      <vt:lpstr>Model</vt:lpstr>
      <vt:lpstr>Model</vt:lpstr>
      <vt:lpstr>Body Paragraphs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Analysis</dc:title>
  <dc:creator>KELLER, KIMBERLY</dc:creator>
  <cp:lastModifiedBy>KELLER, KIMBERLY</cp:lastModifiedBy>
  <cp:revision>8</cp:revision>
  <dcterms:modified xsi:type="dcterms:W3CDTF">2020-02-01T19:50:52Z</dcterms:modified>
</cp:coreProperties>
</file>