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58" r:id="rId7"/>
    <p:sldId id="259" r:id="rId8"/>
    <p:sldId id="260" r:id="rId9"/>
    <p:sldId id="261" r:id="rId10"/>
    <p:sldId id="263" r:id="rId11"/>
    <p:sldId id="262" r:id="rId12"/>
    <p:sldId id="264" r:id="rId13"/>
    <p:sldId id="269"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2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ER, KIMBERLY" userId="bf64d37d-8ac6-44ad-acad-0d111484348c" providerId="ADAL" clId="{1DC03904-46AF-4E64-A875-687461514153}"/>
    <pc:docChg chg="modSld">
      <pc:chgData name="KELLER, KIMBERLY" userId="bf64d37d-8ac6-44ad-acad-0d111484348c" providerId="ADAL" clId="{1DC03904-46AF-4E64-A875-687461514153}" dt="2020-02-03T21:28:55.802" v="62" actId="20577"/>
      <pc:docMkLst>
        <pc:docMk/>
      </pc:docMkLst>
      <pc:sldChg chg="modSp">
        <pc:chgData name="KELLER, KIMBERLY" userId="bf64d37d-8ac6-44ad-acad-0d111484348c" providerId="ADAL" clId="{1DC03904-46AF-4E64-A875-687461514153}" dt="2020-02-03T21:28:55.802" v="62" actId="20577"/>
        <pc:sldMkLst>
          <pc:docMk/>
          <pc:sldMk cId="1361703489" sldId="259"/>
        </pc:sldMkLst>
        <pc:spChg chg="mod">
          <ac:chgData name="KELLER, KIMBERLY" userId="bf64d37d-8ac6-44ad-acad-0d111484348c" providerId="ADAL" clId="{1DC03904-46AF-4E64-A875-687461514153}" dt="2020-02-03T21:28:55.802" v="62" actId="20577"/>
          <ac:spMkLst>
            <pc:docMk/>
            <pc:sldMk cId="1361703489" sldId="25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9CD00-4188-4168-BA8B-1514907254A9}" type="datetimeFigureOut">
              <a:rPr lang="en-US" smtClean="0"/>
              <a:t>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2A948-0942-44DE-9A42-D98A72635DF5}" type="slidenum">
              <a:rPr lang="en-US" smtClean="0"/>
              <a:t>‹#›</a:t>
            </a:fld>
            <a:endParaRPr lang="en-US"/>
          </a:p>
        </p:txBody>
      </p:sp>
    </p:spTree>
    <p:extLst>
      <p:ext uri="{BB962C8B-B14F-4D97-AF65-F5344CB8AC3E}">
        <p14:creationId xmlns:p14="http://schemas.microsoft.com/office/powerpoint/2010/main" val="248079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2A948-0942-44DE-9A42-D98A72635DF5}" type="slidenum">
              <a:rPr lang="en-US" smtClean="0"/>
              <a:t>12</a:t>
            </a:fld>
            <a:endParaRPr lang="en-US"/>
          </a:p>
        </p:txBody>
      </p:sp>
    </p:spTree>
    <p:extLst>
      <p:ext uri="{BB962C8B-B14F-4D97-AF65-F5344CB8AC3E}">
        <p14:creationId xmlns:p14="http://schemas.microsoft.com/office/powerpoint/2010/main" val="372815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A9ECCEE9-1F52-45FE-A0C8-2EA61D36BDE6}"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ECCEE9-1F52-45FE-A0C8-2EA61D36BDE6}"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ECCEE9-1F52-45FE-A0C8-2EA61D36BDE6}"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CCEE9-1F52-45FE-A0C8-2EA61D36BDE6}"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A9ECCEE9-1F52-45FE-A0C8-2EA61D36BDE6}"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ECCEE9-1F52-45FE-A0C8-2EA61D36BDE6}"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39679-03DC-4DE3-8008-1382C63CEE8F}"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ECCEE9-1F52-45FE-A0C8-2EA61D36BDE6}"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ECCEE9-1F52-45FE-A0C8-2EA61D36BDE6}"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CCEE9-1F52-45FE-A0C8-2EA61D36BDE6}"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A9ECCEE9-1F52-45FE-A0C8-2EA61D36BDE6}" type="datetimeFigureOut">
              <a:rPr lang="en-US" smtClean="0"/>
              <a:t>2/3/2020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B839679-03DC-4DE3-8008-1382C63CEE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ECCEE9-1F52-45FE-A0C8-2EA61D36BDE6}"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39679-03DC-4DE3-8008-1382C63CEE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9ECCEE9-1F52-45FE-A0C8-2EA61D36BDE6}" type="datetimeFigureOut">
              <a:rPr lang="en-US" smtClean="0"/>
              <a:t>2/3/2020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B839679-03DC-4DE3-8008-1382C63CEE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Grammar/Writing</a:t>
            </a:r>
            <a:br>
              <a:rPr lang="en-US" dirty="0"/>
            </a:br>
            <a:r>
              <a:rPr lang="en-US" dirty="0"/>
              <a:t> Mini lessons</a:t>
            </a:r>
          </a:p>
        </p:txBody>
      </p:sp>
      <p:sp>
        <p:nvSpPr>
          <p:cNvPr id="3" name="Subtitle 2"/>
          <p:cNvSpPr>
            <a:spLocks noGrp="1"/>
          </p:cNvSpPr>
          <p:nvPr>
            <p:ph type="subTitle" idx="1"/>
          </p:nvPr>
        </p:nvSpPr>
        <p:spPr/>
        <p:txBody>
          <a:bodyPr>
            <a:normAutofit/>
          </a:bodyPr>
          <a:lstStyle/>
          <a:p>
            <a:r>
              <a:rPr lang="en-US" dirty="0"/>
              <a:t>Mrs. Keller – 8</a:t>
            </a:r>
            <a:r>
              <a:rPr lang="en-US" baseline="30000" dirty="0"/>
              <a:t>th</a:t>
            </a:r>
            <a:r>
              <a:rPr lang="en-US" dirty="0"/>
              <a:t> Grade English – TDA Essay</a:t>
            </a:r>
          </a:p>
        </p:txBody>
      </p:sp>
    </p:spTree>
    <p:extLst>
      <p:ext uri="{BB962C8B-B14F-4D97-AF65-F5344CB8AC3E}">
        <p14:creationId xmlns:p14="http://schemas.microsoft.com/office/powerpoint/2010/main" val="4144746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a:t>
            </a:r>
          </a:p>
        </p:txBody>
      </p:sp>
      <p:sp>
        <p:nvSpPr>
          <p:cNvPr id="3" name="TextBox 2"/>
          <p:cNvSpPr txBox="1"/>
          <p:nvPr/>
        </p:nvSpPr>
        <p:spPr>
          <a:xfrm>
            <a:off x="914400" y="1295400"/>
            <a:ext cx="7620000" cy="3293209"/>
          </a:xfrm>
          <a:prstGeom prst="rect">
            <a:avLst/>
          </a:prstGeom>
          <a:noFill/>
        </p:spPr>
        <p:txBody>
          <a:bodyPr wrap="square" rtlCol="0">
            <a:spAutoFit/>
          </a:bodyPr>
          <a:lstStyle/>
          <a:p>
            <a:r>
              <a:rPr lang="en-US" sz="2800" dirty="0"/>
              <a:t>This is for quotes ONLY! </a:t>
            </a:r>
          </a:p>
          <a:p>
            <a:endParaRPr lang="en-US" sz="2800" dirty="0"/>
          </a:p>
          <a:p>
            <a:r>
              <a:rPr lang="en-US" sz="2800" dirty="0"/>
              <a:t>You do not need a citation for examples, such as…</a:t>
            </a:r>
          </a:p>
          <a:p>
            <a:endParaRPr lang="en-US" sz="3200" dirty="0"/>
          </a:p>
          <a:p>
            <a:r>
              <a:rPr lang="en-US" sz="3200" dirty="0"/>
              <a:t>The princess signals for her lover to go to the door on the right.</a:t>
            </a:r>
          </a:p>
        </p:txBody>
      </p:sp>
    </p:spTree>
    <p:extLst>
      <p:ext uri="{BB962C8B-B14F-4D97-AF65-F5344CB8AC3E}">
        <p14:creationId xmlns:p14="http://schemas.microsoft.com/office/powerpoint/2010/main" val="135333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F429F-D415-4710-B35B-1763D36B9954}"/>
              </a:ext>
            </a:extLst>
          </p:cNvPr>
          <p:cNvSpPr>
            <a:spLocks noGrp="1"/>
          </p:cNvSpPr>
          <p:nvPr>
            <p:ph type="title"/>
          </p:nvPr>
        </p:nvSpPr>
        <p:spPr>
          <a:xfrm>
            <a:off x="228600" y="152400"/>
            <a:ext cx="8458200" cy="457200"/>
          </a:xfrm>
        </p:spPr>
        <p:txBody>
          <a:bodyPr/>
          <a:lstStyle/>
          <a:p>
            <a:r>
              <a:rPr lang="en-US" dirty="0" err="1"/>
              <a:t>FebruARY</a:t>
            </a:r>
            <a:r>
              <a:rPr lang="en-US" dirty="0"/>
              <a:t> 5, 2020  - Four TYPEs of Sentences</a:t>
            </a:r>
            <a:br>
              <a:rPr lang="en-US" dirty="0"/>
            </a:br>
            <a:endParaRPr lang="en-US" dirty="0"/>
          </a:p>
        </p:txBody>
      </p:sp>
      <p:sp>
        <p:nvSpPr>
          <p:cNvPr id="3" name="Content Placeholder 2">
            <a:extLst>
              <a:ext uri="{FF2B5EF4-FFF2-40B4-BE49-F238E27FC236}">
                <a16:creationId xmlns:a16="http://schemas.microsoft.com/office/drawing/2014/main" id="{9412CACB-CA96-4ADD-9282-6B77F7F3061F}"/>
              </a:ext>
            </a:extLst>
          </p:cNvPr>
          <p:cNvSpPr>
            <a:spLocks noGrp="1"/>
          </p:cNvSpPr>
          <p:nvPr>
            <p:ph idx="1"/>
          </p:nvPr>
        </p:nvSpPr>
        <p:spPr>
          <a:xfrm>
            <a:off x="0" y="381000"/>
            <a:ext cx="8915400" cy="4953000"/>
          </a:xfrm>
        </p:spPr>
        <p:txBody>
          <a:bodyPr>
            <a:normAutofit lnSpcReduction="10000"/>
          </a:bodyPr>
          <a:lstStyle/>
          <a:p>
            <a:r>
              <a:rPr lang="en-US" sz="1800" u="sng" dirty="0">
                <a:latin typeface="+mj-lt"/>
              </a:rPr>
              <a:t>Simple Sentences </a:t>
            </a:r>
            <a:endParaRPr lang="en-US" sz="1800" dirty="0">
              <a:latin typeface="+mj-lt"/>
            </a:endParaRPr>
          </a:p>
          <a:p>
            <a:pPr lvl="0"/>
            <a:r>
              <a:rPr lang="en-US" dirty="0">
                <a:latin typeface="+mj-lt"/>
              </a:rPr>
              <a:t>A simple sentence contains a subject and a verb. </a:t>
            </a:r>
          </a:p>
          <a:p>
            <a:r>
              <a:rPr lang="en-US" sz="1800" u="sng" dirty="0">
                <a:latin typeface="+mj-lt"/>
              </a:rPr>
              <a:t>Compound Sentences </a:t>
            </a:r>
            <a:endParaRPr lang="en-US" sz="1800" dirty="0">
              <a:latin typeface="+mj-lt"/>
            </a:endParaRPr>
          </a:p>
          <a:p>
            <a:pPr lvl="0"/>
            <a:r>
              <a:rPr lang="en-US" dirty="0">
                <a:latin typeface="+mj-lt"/>
              </a:rPr>
              <a:t>A compound sentence has two independent clauses. An independent clause is a part of a sentence that can stand alone because it contains a subject and a verb and expresses a complete thought. </a:t>
            </a:r>
          </a:p>
          <a:p>
            <a:pPr lvl="0"/>
            <a:r>
              <a:rPr lang="en-US" dirty="0">
                <a:latin typeface="+mj-lt"/>
              </a:rPr>
              <a:t>Basically, a compound contains two simple sentences joined correctly. These independent clauses are joined by a conjunction (FANBOYS: for, and, nor, but, or, yet, so). </a:t>
            </a:r>
          </a:p>
          <a:p>
            <a:r>
              <a:rPr lang="en-US" sz="1800" u="sng" dirty="0">
                <a:latin typeface="+mj-lt"/>
              </a:rPr>
              <a:t>Complex Sentences </a:t>
            </a:r>
            <a:endParaRPr lang="en-US" sz="1800" dirty="0">
              <a:latin typeface="+mj-lt"/>
            </a:endParaRPr>
          </a:p>
          <a:p>
            <a:pPr lvl="0"/>
            <a:r>
              <a:rPr lang="en-US" dirty="0">
                <a:latin typeface="+mj-lt"/>
              </a:rPr>
              <a:t>A complex sentence is an independent clause joined by one or more dependent clauses. A dependent clause either lacks a subject or a verb or has both a subject and a verb that does not express a complete thought. </a:t>
            </a:r>
          </a:p>
          <a:p>
            <a:pPr lvl="0"/>
            <a:r>
              <a:rPr lang="en-US" dirty="0">
                <a:latin typeface="+mj-lt"/>
              </a:rPr>
              <a:t>A complex sentence always has a subordinator (as, because, since, after, although, when) or relative pronoun/s (who, that, which). </a:t>
            </a:r>
          </a:p>
          <a:p>
            <a:r>
              <a:rPr lang="en-US" sz="1800" u="sng" dirty="0">
                <a:latin typeface="+mj-lt"/>
              </a:rPr>
              <a:t>Compound-Complex Sentences </a:t>
            </a:r>
            <a:endParaRPr lang="en-US" sz="1800" dirty="0">
              <a:latin typeface="+mj-lt"/>
            </a:endParaRPr>
          </a:p>
          <a:p>
            <a:pPr lvl="0"/>
            <a:r>
              <a:rPr lang="en-US" dirty="0">
                <a:latin typeface="+mj-lt"/>
              </a:rPr>
              <a:t>A compound-complex sentence has two independent clauses and at least one dependent clause. </a:t>
            </a:r>
          </a:p>
          <a:p>
            <a:pPr lvl="0"/>
            <a:endParaRPr lang="en-US" dirty="0">
              <a:latin typeface="+mj-lt"/>
            </a:endParaRPr>
          </a:p>
          <a:p>
            <a:pPr lvl="0"/>
            <a:endParaRPr lang="en-US" dirty="0"/>
          </a:p>
        </p:txBody>
      </p:sp>
    </p:spTree>
    <p:extLst>
      <p:ext uri="{BB962C8B-B14F-4D97-AF65-F5344CB8AC3E}">
        <p14:creationId xmlns:p14="http://schemas.microsoft.com/office/powerpoint/2010/main" val="275720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F4FB-47E9-448D-8DDF-343527FF4559}"/>
              </a:ext>
            </a:extLst>
          </p:cNvPr>
          <p:cNvSpPr>
            <a:spLocks noGrp="1"/>
          </p:cNvSpPr>
          <p:nvPr>
            <p:ph type="title"/>
          </p:nvPr>
        </p:nvSpPr>
        <p:spPr>
          <a:xfrm>
            <a:off x="304800" y="-152400"/>
            <a:ext cx="8039100" cy="1066800"/>
          </a:xfrm>
        </p:spPr>
        <p:txBody>
          <a:bodyPr/>
          <a:lstStyle/>
          <a:p>
            <a:r>
              <a:rPr lang="en-US" dirty="0"/>
              <a:t>FEBRUARY 5, 2020- Formal Essay Language</a:t>
            </a:r>
            <a:br>
              <a:rPr lang="en-US" dirty="0"/>
            </a:br>
            <a:endParaRPr lang="en-US" dirty="0"/>
          </a:p>
        </p:txBody>
      </p:sp>
      <p:sp>
        <p:nvSpPr>
          <p:cNvPr id="3" name="Content Placeholder 2">
            <a:extLst>
              <a:ext uri="{FF2B5EF4-FFF2-40B4-BE49-F238E27FC236}">
                <a16:creationId xmlns:a16="http://schemas.microsoft.com/office/drawing/2014/main" id="{56E2550D-E7E5-4F06-8FDB-7152922EC830}"/>
              </a:ext>
            </a:extLst>
          </p:cNvPr>
          <p:cNvSpPr>
            <a:spLocks noGrp="1"/>
          </p:cNvSpPr>
          <p:nvPr>
            <p:ph idx="1"/>
          </p:nvPr>
        </p:nvSpPr>
        <p:spPr>
          <a:xfrm>
            <a:off x="304800" y="610772"/>
            <a:ext cx="8534400" cy="4343400"/>
          </a:xfrm>
        </p:spPr>
        <p:txBody>
          <a:bodyPr>
            <a:noAutofit/>
          </a:bodyPr>
          <a:lstStyle/>
          <a:p>
            <a:pPr>
              <a:buFont typeface="Wingdings" panose="05000000000000000000" pitchFamily="2" charset="2"/>
              <a:buChar char="§"/>
            </a:pPr>
            <a:r>
              <a:rPr lang="en-US" sz="1800" dirty="0"/>
              <a:t>Numbers- Write out numbers that can be written in two words or fewer. Use numerals for numbers that require three or more words, unless the sentences begins with a number; then, you must spell out the number in words regardless of how many words it takes.</a:t>
            </a:r>
          </a:p>
          <a:p>
            <a:r>
              <a:rPr lang="en-US" sz="1800" dirty="0"/>
              <a:t>Examples:</a:t>
            </a:r>
          </a:p>
          <a:p>
            <a:r>
              <a:rPr lang="en-US" sz="1800" b="0" dirty="0"/>
              <a:t>his two brothers      six million dollars     after thirty-one years   eighty-three people</a:t>
            </a:r>
          </a:p>
          <a:p>
            <a:r>
              <a:rPr lang="en-US" sz="1800" b="0" dirty="0"/>
              <a:t>after 126 days      4.78 liters            on December 12, 1965               only $31.50 </a:t>
            </a:r>
          </a:p>
          <a:p>
            <a:pPr>
              <a:buFont typeface="Wingdings" panose="05000000000000000000" pitchFamily="2" charset="2"/>
              <a:buChar char="§"/>
            </a:pPr>
            <a:r>
              <a:rPr lang="en-US" sz="1800" dirty="0"/>
              <a:t>Do NOT use First person language  (I, me, my,  we,  us, our)</a:t>
            </a:r>
          </a:p>
          <a:p>
            <a:pPr>
              <a:buFont typeface="Wingdings" panose="05000000000000000000" pitchFamily="2" charset="2"/>
              <a:buChar char="§"/>
            </a:pPr>
            <a:r>
              <a:rPr lang="en-US" sz="1800" dirty="0"/>
              <a:t>Do NOT use Second person language  (You, your)</a:t>
            </a:r>
          </a:p>
          <a:p>
            <a:pPr>
              <a:buFont typeface="Wingdings" panose="05000000000000000000" pitchFamily="2" charset="2"/>
              <a:buChar char="§"/>
            </a:pPr>
            <a:r>
              <a:rPr lang="en-US" sz="1800" dirty="0"/>
              <a:t>Do NOT use contractions – cannot instead of can’t, is not instead of isn’t, etc.</a:t>
            </a:r>
          </a:p>
          <a:p>
            <a:pPr>
              <a:buFont typeface="Wingdings" panose="05000000000000000000" pitchFamily="2" charset="2"/>
              <a:buChar char="§"/>
            </a:pPr>
            <a:r>
              <a:rPr lang="en-US" sz="1800" dirty="0"/>
              <a:t>Do NOT use slang, abbreviations, or informal language</a:t>
            </a:r>
          </a:p>
          <a:p>
            <a:pPr marL="0" indent="0"/>
            <a:r>
              <a:rPr lang="en-US" sz="2800" dirty="0"/>
              <a:t>Check  your Essay for ALL the items below!</a:t>
            </a:r>
          </a:p>
          <a:p>
            <a:pPr marL="0" indent="0"/>
            <a:endParaRPr lang="en-US" sz="1800" dirty="0"/>
          </a:p>
        </p:txBody>
      </p:sp>
      <p:sp>
        <p:nvSpPr>
          <p:cNvPr id="4" name="TextBox 3">
            <a:extLst>
              <a:ext uri="{FF2B5EF4-FFF2-40B4-BE49-F238E27FC236}">
                <a16:creationId xmlns:a16="http://schemas.microsoft.com/office/drawing/2014/main" id="{1267B591-1FFC-4BAE-9742-C588A94EFD77}"/>
              </a:ext>
            </a:extLst>
          </p:cNvPr>
          <p:cNvSpPr txBox="1"/>
          <p:nvPr/>
        </p:nvSpPr>
        <p:spPr>
          <a:xfrm>
            <a:off x="381000" y="5101329"/>
            <a:ext cx="8763000" cy="2031325"/>
          </a:xfrm>
          <a:prstGeom prst="rect">
            <a:avLst/>
          </a:prstGeom>
          <a:noFill/>
        </p:spPr>
        <p:txBody>
          <a:bodyPr wrap="square" numCol="2" rtlCol="0">
            <a:spAutoFit/>
          </a:bodyPr>
          <a:lstStyle/>
          <a:p>
            <a:pPr marL="285750" indent="-285750">
              <a:buFont typeface="Wingdings" panose="05000000000000000000" pitchFamily="2" charset="2"/>
              <a:buChar char="v"/>
            </a:pPr>
            <a:r>
              <a:rPr lang="en-US" dirty="0"/>
              <a:t>Literary Present Tense verbs</a:t>
            </a:r>
          </a:p>
          <a:p>
            <a:pPr marL="285750" indent="-285750">
              <a:buFont typeface="Wingdings" panose="05000000000000000000" pitchFamily="2" charset="2"/>
              <a:buChar char="v"/>
            </a:pPr>
            <a:r>
              <a:rPr lang="en-US" dirty="0"/>
              <a:t>Author’s name</a:t>
            </a:r>
          </a:p>
          <a:p>
            <a:pPr marL="285750" indent="-285750">
              <a:buFont typeface="Wingdings" panose="05000000000000000000" pitchFamily="2" charset="2"/>
              <a:buChar char="v"/>
            </a:pPr>
            <a:r>
              <a:rPr lang="en-US" dirty="0"/>
              <a:t>In-text citation  </a:t>
            </a:r>
          </a:p>
          <a:p>
            <a:pPr marL="285750" indent="-285750">
              <a:buFont typeface="Wingdings" panose="05000000000000000000" pitchFamily="2" charset="2"/>
              <a:buChar char="v"/>
            </a:pPr>
            <a:r>
              <a:rPr lang="en-US" dirty="0"/>
              <a:t>No Fragments and No Run-ons</a:t>
            </a:r>
          </a:p>
          <a:p>
            <a:pPr marL="285750" indent="-285750">
              <a:buFont typeface="Wingdings" panose="05000000000000000000" pitchFamily="2" charset="2"/>
              <a:buChar char="v"/>
            </a:pPr>
            <a:r>
              <a:rPr lang="en-US" dirty="0"/>
              <a:t>Use of numbers</a:t>
            </a:r>
          </a:p>
          <a:p>
            <a:pPr marL="285750" indent="-285750">
              <a:buFont typeface="Wingdings" panose="05000000000000000000" pitchFamily="2" charset="2"/>
              <a:buChar char="v"/>
            </a:pPr>
            <a:endParaRPr lang="en-US" dirty="0"/>
          </a:p>
          <a:p>
            <a:endParaRPr lang="en-US" dirty="0"/>
          </a:p>
          <a:p>
            <a:pPr marL="285750" indent="-285750">
              <a:buFont typeface="Wingdings" panose="05000000000000000000" pitchFamily="2" charset="2"/>
              <a:buChar char="v"/>
            </a:pPr>
            <a:r>
              <a:rPr lang="en-US" dirty="0"/>
              <a:t>No First Person language</a:t>
            </a:r>
          </a:p>
          <a:p>
            <a:pPr marL="285750" indent="-285750">
              <a:buFont typeface="Wingdings" panose="05000000000000000000" pitchFamily="2" charset="2"/>
              <a:buChar char="v"/>
            </a:pPr>
            <a:r>
              <a:rPr lang="en-US" dirty="0"/>
              <a:t>No Second Person Language</a:t>
            </a:r>
          </a:p>
          <a:p>
            <a:pPr marL="285750" indent="-285750">
              <a:buFont typeface="Wingdings" panose="05000000000000000000" pitchFamily="2" charset="2"/>
              <a:buChar char="v"/>
            </a:pPr>
            <a:r>
              <a:rPr lang="en-US" dirty="0"/>
              <a:t>No contractions or abbreviations or slang</a:t>
            </a:r>
          </a:p>
          <a:p>
            <a:pPr marL="285750" indent="-285750">
              <a:buFont typeface="Wingdings" panose="05000000000000000000" pitchFamily="2" charset="2"/>
              <a:buChar char="v"/>
            </a:pPr>
            <a:r>
              <a:rPr lang="en-US" dirty="0"/>
              <a:t> At least one of each of the four types of sentences used</a:t>
            </a:r>
          </a:p>
          <a:p>
            <a:endParaRPr lang="en-US" dirty="0"/>
          </a:p>
        </p:txBody>
      </p:sp>
    </p:spTree>
    <p:extLst>
      <p:ext uri="{BB962C8B-B14F-4D97-AF65-F5344CB8AC3E}">
        <p14:creationId xmlns:p14="http://schemas.microsoft.com/office/powerpoint/2010/main" val="219695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February 4, 2020</a:t>
            </a:r>
            <a:br>
              <a:rPr lang="en-US" dirty="0"/>
            </a:br>
            <a:endParaRPr lang="en-US" dirty="0"/>
          </a:p>
        </p:txBody>
      </p:sp>
      <p:sp>
        <p:nvSpPr>
          <p:cNvPr id="3" name="TextBox 2"/>
          <p:cNvSpPr txBox="1"/>
          <p:nvPr/>
        </p:nvSpPr>
        <p:spPr>
          <a:xfrm>
            <a:off x="457200" y="914400"/>
            <a:ext cx="8077200" cy="3970318"/>
          </a:xfrm>
          <a:prstGeom prst="rect">
            <a:avLst/>
          </a:prstGeom>
          <a:noFill/>
        </p:spPr>
        <p:txBody>
          <a:bodyPr wrap="square" rtlCol="0">
            <a:spAutoFit/>
          </a:bodyPr>
          <a:lstStyle/>
          <a:p>
            <a:r>
              <a:rPr lang="en-US" sz="2800" b="1" dirty="0"/>
              <a:t>Literary Present Tense</a:t>
            </a:r>
          </a:p>
          <a:p>
            <a:pPr marL="285750" indent="-285750">
              <a:buFont typeface="Arial" panose="020B0604020202020204" pitchFamily="34" charset="0"/>
              <a:buChar char="•"/>
            </a:pPr>
            <a:r>
              <a:rPr lang="en-US" sz="2800" dirty="0"/>
              <a:t>When we write about a work of literature, we use the present tense of the verb. It is a “current” work, not something confined to the past.</a:t>
            </a:r>
          </a:p>
          <a:p>
            <a:pPr marL="285750" indent="-285750">
              <a:buFont typeface="Arial" panose="020B0604020202020204" pitchFamily="34" charset="0"/>
              <a:buChar char="•"/>
            </a:pPr>
            <a:r>
              <a:rPr lang="en-US" sz="2800" dirty="0"/>
              <a:t>For Example:</a:t>
            </a:r>
          </a:p>
          <a:p>
            <a:pPr marL="742950" lvl="1" indent="-285750">
              <a:buFont typeface="Arial" panose="020B0604020202020204" pitchFamily="34" charset="0"/>
              <a:buChar char="•"/>
            </a:pPr>
            <a:r>
              <a:rPr lang="en-US" sz="2800" dirty="0"/>
              <a:t>When the princess raises her hand, no one sees her except the her lover.</a:t>
            </a:r>
          </a:p>
          <a:p>
            <a:pPr marL="742950" lvl="1" indent="-285750">
              <a:buFont typeface="Arial" panose="020B0604020202020204" pitchFamily="34" charset="0"/>
              <a:buChar char="•"/>
            </a:pPr>
            <a:r>
              <a:rPr lang="en-US" sz="2800" b="1" dirty="0"/>
              <a:t>NOT</a:t>
            </a:r>
            <a:r>
              <a:rPr lang="en-US" sz="2800" dirty="0"/>
              <a:t>—When the princess raised her hand, no one saw her except her lover.</a:t>
            </a:r>
          </a:p>
        </p:txBody>
      </p:sp>
    </p:spTree>
    <p:extLst>
      <p:ext uri="{BB962C8B-B14F-4D97-AF65-F5344CB8AC3E}">
        <p14:creationId xmlns:p14="http://schemas.microsoft.com/office/powerpoint/2010/main" val="343707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turn</a:t>
            </a:r>
          </a:p>
        </p:txBody>
      </p:sp>
      <p:sp>
        <p:nvSpPr>
          <p:cNvPr id="3" name="TextBox 2"/>
          <p:cNvSpPr txBox="1"/>
          <p:nvPr/>
        </p:nvSpPr>
        <p:spPr>
          <a:xfrm>
            <a:off x="685800" y="1143000"/>
            <a:ext cx="7315200" cy="1569660"/>
          </a:xfrm>
          <a:prstGeom prst="rect">
            <a:avLst/>
          </a:prstGeom>
          <a:noFill/>
        </p:spPr>
        <p:txBody>
          <a:bodyPr wrap="square" rtlCol="0">
            <a:spAutoFit/>
          </a:bodyPr>
          <a:lstStyle/>
          <a:p>
            <a:r>
              <a:rPr lang="en-US" sz="3200" dirty="0"/>
              <a:t>“The Lady or the Tiger?”(is/was) a work of literature that (asks/asked) the reader to determine the resolution of the story.</a:t>
            </a:r>
          </a:p>
        </p:txBody>
      </p:sp>
    </p:spTree>
    <p:extLst>
      <p:ext uri="{BB962C8B-B14F-4D97-AF65-F5344CB8AC3E}">
        <p14:creationId xmlns:p14="http://schemas.microsoft.com/office/powerpoint/2010/main" val="39773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a:t>
            </a:r>
          </a:p>
        </p:txBody>
      </p:sp>
      <p:sp>
        <p:nvSpPr>
          <p:cNvPr id="3" name="TextBox 2"/>
          <p:cNvSpPr txBox="1"/>
          <p:nvPr/>
        </p:nvSpPr>
        <p:spPr>
          <a:xfrm>
            <a:off x="838200" y="990600"/>
            <a:ext cx="7848600" cy="3785652"/>
          </a:xfrm>
          <a:prstGeom prst="rect">
            <a:avLst/>
          </a:prstGeom>
          <a:noFill/>
        </p:spPr>
        <p:txBody>
          <a:bodyPr wrap="square" rtlCol="0">
            <a:spAutoFit/>
          </a:bodyPr>
          <a:lstStyle/>
          <a:p>
            <a:r>
              <a:rPr lang="en-US" sz="2400" b="1" dirty="0"/>
              <a:t>Author Name</a:t>
            </a:r>
          </a:p>
          <a:p>
            <a:pPr marL="285750" indent="-285750">
              <a:buFont typeface="Arial" panose="020B0604020202020204" pitchFamily="34" charset="0"/>
              <a:buChar char="•"/>
            </a:pPr>
            <a:r>
              <a:rPr lang="en-US" sz="2400" dirty="0"/>
              <a:t>The </a:t>
            </a:r>
            <a:r>
              <a:rPr lang="en-US" sz="2400" b="1" dirty="0"/>
              <a:t>first</a:t>
            </a:r>
            <a:r>
              <a:rPr lang="en-US" sz="2400" dirty="0"/>
              <a:t> time you mention the author (in the </a:t>
            </a:r>
            <a:r>
              <a:rPr lang="en-US" sz="2400" b="1" dirty="0"/>
              <a:t>introduction)</a:t>
            </a:r>
            <a:r>
              <a:rPr lang="en-US" sz="2400" dirty="0"/>
              <a:t>, you will use the author’s </a:t>
            </a:r>
            <a:r>
              <a:rPr lang="en-US" sz="2400" b="1" dirty="0"/>
              <a:t>full name</a:t>
            </a:r>
            <a:r>
              <a:rPr lang="en-US" sz="2400" dirty="0"/>
              <a:t>, first and last.  You will write Frank Stockton </a:t>
            </a:r>
            <a:r>
              <a:rPr lang="en-US" sz="2400"/>
              <a:t>in introduction. </a:t>
            </a:r>
            <a:r>
              <a:rPr lang="en-US" sz="2400" dirty="0"/>
              <a:t>After that, you refer to the author only by last name. Do not use a title such as Mr., Mrs., Dr., etc.</a:t>
            </a:r>
          </a:p>
          <a:p>
            <a:endParaRPr lang="en-US" sz="2400" dirty="0"/>
          </a:p>
          <a:p>
            <a:pPr marL="285750" indent="-285750">
              <a:buFont typeface="Arial" panose="020B0604020202020204" pitchFamily="34" charset="0"/>
              <a:buChar char="•"/>
            </a:pPr>
            <a:r>
              <a:rPr lang="en-US" sz="2400" dirty="0"/>
              <a:t>For Example: </a:t>
            </a:r>
          </a:p>
          <a:p>
            <a:pPr marL="742950" lvl="1" indent="-285750">
              <a:buFont typeface="Arial" panose="020B0604020202020204" pitchFamily="34" charset="0"/>
              <a:buChar char="•"/>
            </a:pPr>
            <a:r>
              <a:rPr lang="en-US" sz="2400" dirty="0"/>
              <a:t>Stockton offers hints throughout the text…</a:t>
            </a:r>
          </a:p>
          <a:p>
            <a:pPr marL="742950" lvl="1" indent="-285750">
              <a:buFont typeface="Arial" panose="020B0604020202020204" pitchFamily="34" charset="0"/>
              <a:buChar char="•"/>
            </a:pPr>
            <a:r>
              <a:rPr lang="en-US" sz="2400" b="1" dirty="0"/>
              <a:t>NOT</a:t>
            </a:r>
            <a:r>
              <a:rPr lang="en-US" sz="2400" dirty="0"/>
              <a:t>- Frank or Mr. Stockton offers…</a:t>
            </a:r>
          </a:p>
        </p:txBody>
      </p:sp>
    </p:spTree>
    <p:extLst>
      <p:ext uri="{BB962C8B-B14F-4D97-AF65-F5344CB8AC3E}">
        <p14:creationId xmlns:p14="http://schemas.microsoft.com/office/powerpoint/2010/main" val="136170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Turn </a:t>
            </a:r>
          </a:p>
        </p:txBody>
      </p:sp>
      <p:sp>
        <p:nvSpPr>
          <p:cNvPr id="3" name="TextBox 2"/>
          <p:cNvSpPr txBox="1"/>
          <p:nvPr/>
        </p:nvSpPr>
        <p:spPr>
          <a:xfrm>
            <a:off x="762000" y="1143000"/>
            <a:ext cx="7772400" cy="3108543"/>
          </a:xfrm>
          <a:prstGeom prst="rect">
            <a:avLst/>
          </a:prstGeom>
          <a:noFill/>
        </p:spPr>
        <p:txBody>
          <a:bodyPr wrap="square" rtlCol="0">
            <a:spAutoFit/>
          </a:bodyPr>
          <a:lstStyle/>
          <a:p>
            <a:r>
              <a:rPr lang="en-US" sz="2800" dirty="0"/>
              <a:t>Look at this sentence. Not from an introduction paragraph…</a:t>
            </a:r>
          </a:p>
          <a:p>
            <a:endParaRPr lang="en-US" sz="2800" dirty="0"/>
          </a:p>
          <a:p>
            <a:endParaRPr lang="en-US" sz="2800" dirty="0"/>
          </a:p>
          <a:p>
            <a:r>
              <a:rPr lang="en-US" sz="2800" dirty="0"/>
              <a:t>Once (Gordon </a:t>
            </a:r>
            <a:r>
              <a:rPr lang="en-US" sz="2800" dirty="0" err="1"/>
              <a:t>Korman</a:t>
            </a:r>
            <a:r>
              <a:rPr lang="en-US" sz="2800" dirty="0"/>
              <a:t>/Mr. </a:t>
            </a:r>
            <a:r>
              <a:rPr lang="en-US" sz="2800" dirty="0" err="1"/>
              <a:t>Korman</a:t>
            </a:r>
            <a:r>
              <a:rPr lang="en-US" sz="2800" dirty="0"/>
              <a:t>/</a:t>
            </a:r>
            <a:r>
              <a:rPr lang="en-US" sz="2800" dirty="0" err="1"/>
              <a:t>Korman</a:t>
            </a:r>
            <a:r>
              <a:rPr lang="en-US" sz="2800" dirty="0"/>
              <a:t>) establishes his humor, he adds comic relief throughout the novel.</a:t>
            </a:r>
          </a:p>
        </p:txBody>
      </p:sp>
    </p:spTree>
    <p:extLst>
      <p:ext uri="{BB962C8B-B14F-4D97-AF65-F5344CB8AC3E}">
        <p14:creationId xmlns:p14="http://schemas.microsoft.com/office/powerpoint/2010/main" val="388156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Box 3"/>
          <p:cNvSpPr txBox="1"/>
          <p:nvPr/>
        </p:nvSpPr>
        <p:spPr>
          <a:xfrm>
            <a:off x="457200" y="838200"/>
            <a:ext cx="7543800" cy="4524315"/>
          </a:xfrm>
          <a:prstGeom prst="rect">
            <a:avLst/>
          </a:prstGeom>
          <a:noFill/>
        </p:spPr>
        <p:txBody>
          <a:bodyPr wrap="square" rtlCol="0">
            <a:spAutoFit/>
          </a:bodyPr>
          <a:lstStyle/>
          <a:p>
            <a:r>
              <a:rPr lang="en-US" sz="2400" b="1" dirty="0"/>
              <a:t>In-text Citation</a:t>
            </a:r>
          </a:p>
          <a:p>
            <a:pPr marL="285750" indent="-285750">
              <a:buFont typeface="Arial" panose="020B0604020202020204" pitchFamily="34" charset="0"/>
              <a:buChar char="•"/>
            </a:pPr>
            <a:r>
              <a:rPr lang="en-US" sz="2400" dirty="0"/>
              <a:t>When you use the exact words of the author (not an example but a direct quote from the book), you must put </a:t>
            </a:r>
            <a:r>
              <a:rPr lang="en-US" sz="2400" b="1" dirty="0"/>
              <a:t>those words </a:t>
            </a:r>
            <a:r>
              <a:rPr lang="en-US" sz="2400" dirty="0"/>
              <a:t>in quotation marks and give credit to the source.</a:t>
            </a:r>
          </a:p>
          <a:p>
            <a:pPr marL="285750" indent="-285750">
              <a:buFont typeface="Arial" panose="020B0604020202020204" pitchFamily="34" charset="0"/>
              <a:buChar char="•"/>
            </a:pPr>
            <a:r>
              <a:rPr lang="en-US" sz="2400" dirty="0"/>
              <a:t>After the end quote, put the </a:t>
            </a:r>
            <a:r>
              <a:rPr lang="en-US" sz="2400" b="1" dirty="0"/>
              <a:t>page #</a:t>
            </a:r>
            <a:r>
              <a:rPr lang="en-US" sz="2400" dirty="0"/>
              <a:t> in parentheses, and then the period. Use only the numeral, no # or p. or pg. There is no need to put the author’s last name (in this case Stockton) in the parentheses when the paper is only analyzing one work and no other sources are being utilized. The author is implied.</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72302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r>
              <a:rPr lang="en-US" dirty="0" err="1"/>
              <a:t>Nonexamples</a:t>
            </a:r>
            <a:endParaRPr lang="en-US" dirty="0"/>
          </a:p>
        </p:txBody>
      </p:sp>
      <p:sp>
        <p:nvSpPr>
          <p:cNvPr id="4" name="TextBox 3"/>
          <p:cNvSpPr txBox="1"/>
          <p:nvPr/>
        </p:nvSpPr>
        <p:spPr>
          <a:xfrm>
            <a:off x="381000" y="977659"/>
            <a:ext cx="8267700" cy="523220"/>
          </a:xfrm>
          <a:prstGeom prst="rect">
            <a:avLst/>
          </a:prstGeom>
          <a:noFill/>
        </p:spPr>
        <p:txBody>
          <a:bodyPr wrap="square" rtlCol="0">
            <a:spAutoFit/>
          </a:bodyPr>
          <a:lstStyle/>
          <a:p>
            <a:r>
              <a:rPr lang="en-US" sz="2800" dirty="0"/>
              <a:t>Correct:</a:t>
            </a:r>
          </a:p>
        </p:txBody>
      </p:sp>
      <p:sp>
        <p:nvSpPr>
          <p:cNvPr id="5" name="TextBox 4"/>
          <p:cNvSpPr txBox="1"/>
          <p:nvPr/>
        </p:nvSpPr>
        <p:spPr>
          <a:xfrm>
            <a:off x="732864" y="1500879"/>
            <a:ext cx="7696200" cy="584775"/>
          </a:xfrm>
          <a:prstGeom prst="rect">
            <a:avLst/>
          </a:prstGeom>
          <a:noFill/>
        </p:spPr>
        <p:txBody>
          <a:bodyPr wrap="square" rtlCol="0">
            <a:spAutoFit/>
          </a:bodyPr>
          <a:lstStyle/>
          <a:p>
            <a:r>
              <a:rPr lang="en-US" sz="3200" dirty="0"/>
              <a:t>“He had expected her to know it” (3).</a:t>
            </a:r>
          </a:p>
        </p:txBody>
      </p:sp>
      <p:sp>
        <p:nvSpPr>
          <p:cNvPr id="6" name="TextBox 5"/>
          <p:cNvSpPr txBox="1"/>
          <p:nvPr/>
        </p:nvSpPr>
        <p:spPr>
          <a:xfrm>
            <a:off x="381000" y="2839707"/>
            <a:ext cx="7368988" cy="523220"/>
          </a:xfrm>
          <a:prstGeom prst="rect">
            <a:avLst/>
          </a:prstGeom>
          <a:noFill/>
        </p:spPr>
        <p:txBody>
          <a:bodyPr wrap="square" rtlCol="0">
            <a:spAutoFit/>
          </a:bodyPr>
          <a:lstStyle/>
          <a:p>
            <a:r>
              <a:rPr lang="en-US" sz="2800" dirty="0"/>
              <a:t>Incorrect</a:t>
            </a:r>
            <a:r>
              <a:rPr lang="en-US" dirty="0"/>
              <a:t>:</a:t>
            </a:r>
          </a:p>
        </p:txBody>
      </p:sp>
      <p:sp>
        <p:nvSpPr>
          <p:cNvPr id="7" name="TextBox 6"/>
          <p:cNvSpPr txBox="1"/>
          <p:nvPr/>
        </p:nvSpPr>
        <p:spPr>
          <a:xfrm>
            <a:off x="703729" y="3352800"/>
            <a:ext cx="7924800" cy="1077218"/>
          </a:xfrm>
          <a:prstGeom prst="rect">
            <a:avLst/>
          </a:prstGeom>
          <a:noFill/>
        </p:spPr>
        <p:txBody>
          <a:bodyPr wrap="square" rtlCol="0">
            <a:spAutoFit/>
          </a:bodyPr>
          <a:lstStyle/>
          <a:p>
            <a:r>
              <a:rPr lang="en-US" sz="3200" dirty="0"/>
              <a:t>“No one but her lover saw her.” (Stockton, pg. 3).</a:t>
            </a:r>
          </a:p>
        </p:txBody>
      </p:sp>
    </p:spTree>
    <p:extLst>
      <p:ext uri="{BB962C8B-B14F-4D97-AF65-F5344CB8AC3E}">
        <p14:creationId xmlns:p14="http://schemas.microsoft.com/office/powerpoint/2010/main" val="131451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Turn</a:t>
            </a:r>
          </a:p>
        </p:txBody>
      </p:sp>
      <p:sp>
        <p:nvSpPr>
          <p:cNvPr id="3" name="TextBox 2"/>
          <p:cNvSpPr txBox="1"/>
          <p:nvPr/>
        </p:nvSpPr>
        <p:spPr>
          <a:xfrm>
            <a:off x="457200" y="1143000"/>
            <a:ext cx="8001000" cy="3354765"/>
          </a:xfrm>
          <a:prstGeom prst="rect">
            <a:avLst/>
          </a:prstGeom>
          <a:noFill/>
        </p:spPr>
        <p:txBody>
          <a:bodyPr wrap="square" rtlCol="0">
            <a:spAutoFit/>
          </a:bodyPr>
          <a:lstStyle/>
          <a:p>
            <a:r>
              <a:rPr lang="en-US" sz="2800" dirty="0"/>
              <a:t>This is a direct quote from page 4 of “The Lady or the Tiger?”</a:t>
            </a:r>
          </a:p>
          <a:p>
            <a:endParaRPr lang="en-US" dirty="0"/>
          </a:p>
          <a:p>
            <a:r>
              <a:rPr lang="en-US" sz="3200" b="1" dirty="0"/>
              <a:t>And yet, that awful tiger, those shrieks, that blood!</a:t>
            </a:r>
          </a:p>
          <a:p>
            <a:endParaRPr lang="en-US" dirty="0"/>
          </a:p>
          <a:p>
            <a:r>
              <a:rPr lang="en-US" sz="2800" dirty="0"/>
              <a:t>Punctuate it properly as if you were citing it in your essay.</a:t>
            </a:r>
          </a:p>
        </p:txBody>
      </p:sp>
    </p:spTree>
    <p:extLst>
      <p:ext uri="{BB962C8B-B14F-4D97-AF65-F5344CB8AC3E}">
        <p14:creationId xmlns:p14="http://schemas.microsoft.com/office/powerpoint/2010/main" val="157558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Rectangle 2"/>
          <p:cNvSpPr/>
          <p:nvPr/>
        </p:nvSpPr>
        <p:spPr>
          <a:xfrm>
            <a:off x="914400" y="1331259"/>
            <a:ext cx="7391400" cy="1354217"/>
          </a:xfrm>
          <a:prstGeom prst="rect">
            <a:avLst/>
          </a:prstGeom>
        </p:spPr>
        <p:txBody>
          <a:bodyPr wrap="square">
            <a:spAutoFit/>
          </a:bodyPr>
          <a:lstStyle/>
          <a:p>
            <a:r>
              <a:rPr lang="en-US" sz="3200" b="1" dirty="0"/>
              <a:t>“And yet, that awful tiger, those shrieks, that blood!” (4).</a:t>
            </a:r>
          </a:p>
          <a:p>
            <a:endParaRPr lang="en-US" dirty="0"/>
          </a:p>
        </p:txBody>
      </p:sp>
      <p:sp>
        <p:nvSpPr>
          <p:cNvPr id="5" name="TextBox 4"/>
          <p:cNvSpPr txBox="1"/>
          <p:nvPr/>
        </p:nvSpPr>
        <p:spPr>
          <a:xfrm>
            <a:off x="685800" y="3124200"/>
            <a:ext cx="6938682" cy="1569660"/>
          </a:xfrm>
          <a:prstGeom prst="rect">
            <a:avLst/>
          </a:prstGeom>
          <a:noFill/>
        </p:spPr>
        <p:txBody>
          <a:bodyPr wrap="square" rtlCol="0">
            <a:spAutoFit/>
          </a:bodyPr>
          <a:lstStyle/>
          <a:p>
            <a:r>
              <a:rPr lang="en-US" sz="2400" dirty="0"/>
              <a:t>Quotation marks</a:t>
            </a:r>
          </a:p>
          <a:p>
            <a:r>
              <a:rPr lang="en-US" sz="2400" dirty="0"/>
              <a:t>Exclamation point inside quote</a:t>
            </a:r>
          </a:p>
          <a:p>
            <a:r>
              <a:rPr lang="en-US" sz="2400" dirty="0"/>
              <a:t>Only page number inside parentheses</a:t>
            </a:r>
          </a:p>
          <a:p>
            <a:r>
              <a:rPr lang="en-US" sz="2400" dirty="0"/>
              <a:t>Period OUTSIDE end parenthesis</a:t>
            </a:r>
          </a:p>
        </p:txBody>
      </p:sp>
    </p:spTree>
    <p:extLst>
      <p:ext uri="{BB962C8B-B14F-4D97-AF65-F5344CB8AC3E}">
        <p14:creationId xmlns:p14="http://schemas.microsoft.com/office/powerpoint/2010/main" val="27502432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D65939DA094C4BAA4F358C57FBB6CB" ma:contentTypeVersion="12" ma:contentTypeDescription="Create a new document." ma:contentTypeScope="" ma:versionID="64eaf2d30945231eec11d1bf40670f21">
  <xsd:schema xmlns:xsd="http://www.w3.org/2001/XMLSchema" xmlns:xs="http://www.w3.org/2001/XMLSchema" xmlns:p="http://schemas.microsoft.com/office/2006/metadata/properties" xmlns:ns3="e28d9271-f4eb-4975-a81b-8d1f392c10af" xmlns:ns4="852d502e-1a36-4c2f-8c74-2ee12e9d887c" targetNamespace="http://schemas.microsoft.com/office/2006/metadata/properties" ma:root="true" ma:fieldsID="baa0c31881049e6e55e140caca4d215b" ns3:_="" ns4:_="">
    <xsd:import namespace="e28d9271-f4eb-4975-a81b-8d1f392c10af"/>
    <xsd:import namespace="852d502e-1a36-4c2f-8c74-2ee12e9d887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8d9271-f4eb-4975-a81b-8d1f392c10a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2d502e-1a36-4c2f-8c74-2ee12e9d887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B920ED-5F90-493D-8D2A-E7E31DFA7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8d9271-f4eb-4975-a81b-8d1f392c10af"/>
    <ds:schemaRef ds:uri="852d502e-1a36-4c2f-8c74-2ee12e9d88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B67F89-4962-4C34-A195-42F229F7EA10}">
  <ds:schemaRefs>
    <ds:schemaRef ds:uri="http://schemas.microsoft.com/sharepoint/v3/contenttype/forms"/>
  </ds:schemaRefs>
</ds:datastoreItem>
</file>

<file path=customXml/itemProps3.xml><?xml version="1.0" encoding="utf-8"?>
<ds:datastoreItem xmlns:ds="http://schemas.openxmlformats.org/officeDocument/2006/customXml" ds:itemID="{7627EA59-6421-4AEF-AC74-CA929529978A}">
  <ds:schemaRefs>
    <ds:schemaRef ds:uri="http://purl.org/dc/elements/1.1/"/>
    <ds:schemaRef ds:uri="http://schemas.microsoft.com/office/2006/metadata/properties"/>
    <ds:schemaRef ds:uri="852d502e-1a36-4c2f-8c74-2ee12e9d887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28d9271-f4eb-4975-a81b-8d1f392c10a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Angles</Template>
  <TotalTime>659</TotalTime>
  <Words>873</Words>
  <Application>Microsoft Office PowerPoint</Application>
  <PresentationFormat>On-screen Show (4:3)</PresentationFormat>
  <Paragraphs>81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Franklin Gothic Medium</vt:lpstr>
      <vt:lpstr>Wingdings</vt:lpstr>
      <vt:lpstr>Angles</vt:lpstr>
      <vt:lpstr>Grammar/Writing  Mini lessons</vt:lpstr>
      <vt:lpstr>February 4, 2020 </vt:lpstr>
      <vt:lpstr>Your turn</vt:lpstr>
      <vt:lpstr>Author</vt:lpstr>
      <vt:lpstr>Your Turn </vt:lpstr>
      <vt:lpstr>PowerPoint Presentation</vt:lpstr>
      <vt:lpstr>Examples/Nonexamples</vt:lpstr>
      <vt:lpstr>Your Turn</vt:lpstr>
      <vt:lpstr>answer</vt:lpstr>
      <vt:lpstr>reminder</vt:lpstr>
      <vt:lpstr>FebruARY 5, 2020  - Four TYPEs of Sentences </vt:lpstr>
      <vt:lpstr>FEBRUARY 5, 2020- Formal Essay Language </vt:lpstr>
    </vt:vector>
  </TitlesOfParts>
  <Company>Central Bucks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Grammar/Writing  Mini lessons</dc:title>
  <dc:creator>KELLER, KIMBERLY</dc:creator>
  <cp:lastModifiedBy>KELLER, KIMBERLY</cp:lastModifiedBy>
  <cp:revision>34</cp:revision>
  <dcterms:created xsi:type="dcterms:W3CDTF">2013-11-11T12:54:38Z</dcterms:created>
  <dcterms:modified xsi:type="dcterms:W3CDTF">2020-02-03T21:28:56Z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0x01010023D65939DA094C4BAA4F358C57FBB6CB</vt:lpwstr>
  </property>
</Properties>
</file>